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imo Bold" charset="1" panose="020B0704020202020204"/>
      <p:regular r:id="rId21"/>
    </p:embeddedFont>
    <p:embeddedFont>
      <p:font typeface="Garet Bold" charset="1" panose="00000000000000000000"/>
      <p:regular r:id="rId22"/>
    </p:embeddedFont>
    <p:embeddedFont>
      <p:font typeface="Garet" charset="1" panose="00000000000000000000"/>
      <p:regular r:id="rId23"/>
    </p:embeddedFont>
    <p:embeddedFont>
      <p:font typeface="Aileron Bold" charset="1" panose="00000800000000000000"/>
      <p:regular r:id="rId24"/>
    </p:embeddedFont>
    <p:embeddedFont>
      <p:font typeface="Akzidenz-Grotesk Heavy" charset="1" panose="02000503050000020004"/>
      <p:regular r:id="rId25"/>
    </p:embeddedFont>
    <p:embeddedFont>
      <p:font typeface="Aileron Ultra-Bold" charset="1" panose="00000A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805785" y="0"/>
            <a:ext cx="12595472" cy="10287000"/>
            <a:chOff x="0" y="0"/>
            <a:chExt cx="245926" cy="200853"/>
          </a:xfrm>
        </p:grpSpPr>
        <p:sp>
          <p:nvSpPr>
            <p:cNvPr name="Freeform 4" id="4"/>
            <p:cNvSpPr/>
            <p:nvPr/>
          </p:nvSpPr>
          <p:spPr>
            <a:xfrm flipH="false" flipV="false" rot="0">
              <a:off x="0" y="0"/>
              <a:ext cx="245926" cy="200853"/>
            </a:xfrm>
            <a:custGeom>
              <a:avLst/>
              <a:gdLst/>
              <a:ahLst/>
              <a:cxnLst/>
              <a:rect r="r" b="b" t="t" l="l"/>
              <a:pathLst>
                <a:path h="200853" w="245926">
                  <a:moveTo>
                    <a:pt x="245926" y="0"/>
                  </a:moveTo>
                  <a:lnTo>
                    <a:pt x="0" y="0"/>
                  </a:lnTo>
                  <a:lnTo>
                    <a:pt x="101600" y="100427"/>
                  </a:lnTo>
                  <a:lnTo>
                    <a:pt x="0" y="200853"/>
                  </a:lnTo>
                  <a:lnTo>
                    <a:pt x="245926" y="200853"/>
                  </a:lnTo>
                  <a:lnTo>
                    <a:pt x="144326" y="100427"/>
                  </a:lnTo>
                  <a:lnTo>
                    <a:pt x="245926" y="0"/>
                  </a:lnTo>
                  <a:close/>
                </a:path>
              </a:pathLst>
            </a:custGeom>
            <a:solidFill>
              <a:srgbClr val="1A1A19">
                <a:alpha val="60000"/>
              </a:srgbClr>
            </a:solidFill>
          </p:spPr>
        </p:sp>
        <p:sp>
          <p:nvSpPr>
            <p:cNvPr name="TextBox 5" id="5"/>
            <p:cNvSpPr txBox="true"/>
            <p:nvPr/>
          </p:nvSpPr>
          <p:spPr>
            <a:xfrm>
              <a:off x="88900" y="-57150"/>
              <a:ext cx="68126" cy="258003"/>
            </a:xfrm>
            <a:prstGeom prst="rect">
              <a:avLst/>
            </a:prstGeom>
          </p:spPr>
          <p:txBody>
            <a:bodyPr anchor="ctr" rtlCol="false" tIns="50800" lIns="50800" bIns="50800" rIns="50800"/>
            <a:lstStyle/>
            <a:p>
              <a:pPr algn="ctr">
                <a:lnSpc>
                  <a:spcPts val="3560"/>
                </a:lnSpc>
              </a:pPr>
            </a:p>
          </p:txBody>
        </p:sp>
      </p:grpSp>
      <p:grpSp>
        <p:nvGrpSpPr>
          <p:cNvPr name="Group 6" id="6"/>
          <p:cNvGrpSpPr/>
          <p:nvPr/>
        </p:nvGrpSpPr>
        <p:grpSpPr>
          <a:xfrm rot="0">
            <a:off x="-6115837" y="0"/>
            <a:ext cx="12595472" cy="10287000"/>
            <a:chOff x="0" y="0"/>
            <a:chExt cx="245926" cy="200853"/>
          </a:xfrm>
        </p:grpSpPr>
        <p:sp>
          <p:nvSpPr>
            <p:cNvPr name="Freeform 7" id="7"/>
            <p:cNvSpPr/>
            <p:nvPr/>
          </p:nvSpPr>
          <p:spPr>
            <a:xfrm flipH="false" flipV="false" rot="0">
              <a:off x="0" y="0"/>
              <a:ext cx="245926" cy="200853"/>
            </a:xfrm>
            <a:custGeom>
              <a:avLst/>
              <a:gdLst/>
              <a:ahLst/>
              <a:cxnLst/>
              <a:rect r="r" b="b" t="t" l="l"/>
              <a:pathLst>
                <a:path h="200853" w="245926">
                  <a:moveTo>
                    <a:pt x="245926" y="0"/>
                  </a:moveTo>
                  <a:lnTo>
                    <a:pt x="0" y="0"/>
                  </a:lnTo>
                  <a:lnTo>
                    <a:pt x="101600" y="100427"/>
                  </a:lnTo>
                  <a:lnTo>
                    <a:pt x="0" y="200853"/>
                  </a:lnTo>
                  <a:lnTo>
                    <a:pt x="245926" y="200853"/>
                  </a:lnTo>
                  <a:lnTo>
                    <a:pt x="144326" y="100427"/>
                  </a:lnTo>
                  <a:lnTo>
                    <a:pt x="245926" y="0"/>
                  </a:lnTo>
                  <a:close/>
                </a:path>
              </a:pathLst>
            </a:custGeom>
            <a:solidFill>
              <a:srgbClr val="1A1A19">
                <a:alpha val="60000"/>
              </a:srgbClr>
            </a:solidFill>
          </p:spPr>
        </p:sp>
        <p:sp>
          <p:nvSpPr>
            <p:cNvPr name="TextBox 8" id="8"/>
            <p:cNvSpPr txBox="true"/>
            <p:nvPr/>
          </p:nvSpPr>
          <p:spPr>
            <a:xfrm>
              <a:off x="88900" y="-57150"/>
              <a:ext cx="68126" cy="258003"/>
            </a:xfrm>
            <a:prstGeom prst="rect">
              <a:avLst/>
            </a:prstGeom>
          </p:spPr>
          <p:txBody>
            <a:bodyPr anchor="ctr" rtlCol="false" tIns="50800" lIns="50800" bIns="50800" rIns="50800"/>
            <a:lstStyle/>
            <a:p>
              <a:pPr algn="ctr">
                <a:lnSpc>
                  <a:spcPts val="3560"/>
                </a:lnSpc>
              </a:pPr>
            </a:p>
          </p:txBody>
        </p:sp>
      </p:grpSp>
      <p:grpSp>
        <p:nvGrpSpPr>
          <p:cNvPr name="Group 9" id="9"/>
          <p:cNvGrpSpPr/>
          <p:nvPr/>
        </p:nvGrpSpPr>
        <p:grpSpPr>
          <a:xfrm rot="0">
            <a:off x="5271565" y="1271065"/>
            <a:ext cx="7744869" cy="7744869"/>
            <a:chOff x="0" y="0"/>
            <a:chExt cx="406400" cy="406400"/>
          </a:xfrm>
        </p:grpSpPr>
        <p:sp>
          <p:nvSpPr>
            <p:cNvPr name="Freeform 10" id="10"/>
            <p:cNvSpPr/>
            <p:nvPr/>
          </p:nvSpPr>
          <p:spPr>
            <a:xfrm flipH="false" flipV="false" rot="0">
              <a:off x="0" y="0"/>
              <a:ext cx="406400" cy="406400"/>
            </a:xfrm>
            <a:custGeom>
              <a:avLst/>
              <a:gdLst/>
              <a:ahLst/>
              <a:cxnLst/>
              <a:rect r="r" b="b" t="t" l="l"/>
              <a:pathLst>
                <a:path h="406400" w="406400">
                  <a:moveTo>
                    <a:pt x="203200" y="0"/>
                  </a:moveTo>
                  <a:lnTo>
                    <a:pt x="203200" y="0"/>
                  </a:lnTo>
                  <a:lnTo>
                    <a:pt x="0" y="203200"/>
                  </a:lnTo>
                  <a:lnTo>
                    <a:pt x="203200" y="406400"/>
                  </a:lnTo>
                  <a:lnTo>
                    <a:pt x="203200" y="406400"/>
                  </a:lnTo>
                  <a:lnTo>
                    <a:pt x="406400" y="203200"/>
                  </a:lnTo>
                  <a:lnTo>
                    <a:pt x="203200" y="0"/>
                  </a:lnTo>
                  <a:close/>
                </a:path>
              </a:pathLst>
            </a:custGeom>
            <a:solidFill>
              <a:srgbClr val="1A1A19">
                <a:alpha val="60000"/>
              </a:srgbClr>
            </a:solidFill>
          </p:spPr>
        </p:sp>
        <p:sp>
          <p:nvSpPr>
            <p:cNvPr name="TextBox 11" id="11"/>
            <p:cNvSpPr txBox="true"/>
            <p:nvPr/>
          </p:nvSpPr>
          <p:spPr>
            <a:xfrm>
              <a:off x="152400" y="-57150"/>
              <a:ext cx="101600" cy="463550"/>
            </a:xfrm>
            <a:prstGeom prst="rect">
              <a:avLst/>
            </a:prstGeom>
          </p:spPr>
          <p:txBody>
            <a:bodyPr anchor="ctr" rtlCol="false" tIns="50800" lIns="50800" bIns="50800" rIns="50800"/>
            <a:lstStyle/>
            <a:p>
              <a:pPr algn="ctr">
                <a:lnSpc>
                  <a:spcPts val="3560"/>
                </a:lnSpc>
              </a:pPr>
            </a:p>
          </p:txBody>
        </p:sp>
      </p:grpSp>
      <p:sp>
        <p:nvSpPr>
          <p:cNvPr name="Freeform 12" id="12"/>
          <p:cNvSpPr/>
          <p:nvPr/>
        </p:nvSpPr>
        <p:spPr>
          <a:xfrm flipH="false" flipV="false" rot="0">
            <a:off x="8423218" y="2531110"/>
            <a:ext cx="1441563" cy="976659"/>
          </a:xfrm>
          <a:custGeom>
            <a:avLst/>
            <a:gdLst/>
            <a:ahLst/>
            <a:cxnLst/>
            <a:rect r="r" b="b" t="t" l="l"/>
            <a:pathLst>
              <a:path h="976659" w="1441563">
                <a:moveTo>
                  <a:pt x="0" y="0"/>
                </a:moveTo>
                <a:lnTo>
                  <a:pt x="1441564" y="0"/>
                </a:lnTo>
                <a:lnTo>
                  <a:pt x="1441564" y="976659"/>
                </a:lnTo>
                <a:lnTo>
                  <a:pt x="0" y="9766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473036" y="4213225"/>
            <a:ext cx="15341928" cy="2470134"/>
          </a:xfrm>
          <a:prstGeom prst="rect">
            <a:avLst/>
          </a:prstGeom>
        </p:spPr>
        <p:txBody>
          <a:bodyPr anchor="t" rtlCol="false" tIns="0" lIns="0" bIns="0" rIns="0">
            <a:spAutoFit/>
          </a:bodyPr>
          <a:lstStyle/>
          <a:p>
            <a:pPr algn="ctr" marL="0" indent="0" lvl="0">
              <a:lnSpc>
                <a:spcPts val="9800"/>
              </a:lnSpc>
            </a:pPr>
            <a:r>
              <a:rPr lang="en-US" b="true" sz="7000" spc="350">
                <a:solidFill>
                  <a:srgbClr val="F4F6FF"/>
                </a:solidFill>
                <a:latin typeface="Arimo Bold"/>
                <a:ea typeface="Arimo Bold"/>
                <a:cs typeface="Arimo Bold"/>
                <a:sym typeface="Arimo Bold"/>
              </a:rPr>
              <a:t>ENVIRONMENTAL IMPACT OF FOOD PRODUCTION ANALYSIS</a:t>
            </a:r>
          </a:p>
        </p:txBody>
      </p:sp>
      <p:sp>
        <p:nvSpPr>
          <p:cNvPr name="TextBox 14" id="14"/>
          <p:cNvSpPr txBox="true"/>
          <p:nvPr/>
        </p:nvSpPr>
        <p:spPr>
          <a:xfrm rot="0">
            <a:off x="5949505" y="3676982"/>
            <a:ext cx="6388989" cy="481330"/>
          </a:xfrm>
          <a:prstGeom prst="rect">
            <a:avLst/>
          </a:prstGeom>
        </p:spPr>
        <p:txBody>
          <a:bodyPr anchor="t" rtlCol="false" tIns="0" lIns="0" bIns="0" rIns="0">
            <a:spAutoFit/>
          </a:bodyPr>
          <a:lstStyle/>
          <a:p>
            <a:pPr algn="ctr" marL="0" indent="0" lvl="0">
              <a:lnSpc>
                <a:spcPts val="3919"/>
              </a:lnSpc>
              <a:spcBef>
                <a:spcPct val="0"/>
              </a:spcBef>
            </a:pPr>
            <a:r>
              <a:rPr lang="en-US" b="true" sz="2799" spc="279">
                <a:solidFill>
                  <a:srgbClr val="F6FCDF"/>
                </a:solidFill>
                <a:latin typeface="Garet Bold"/>
                <a:ea typeface="Garet Bold"/>
                <a:cs typeface="Garet Bold"/>
                <a:sym typeface="Garet Bold"/>
              </a:rPr>
              <a:t>AZUBI TMP DATA ANALYSIS</a:t>
            </a:r>
          </a:p>
        </p:txBody>
      </p:sp>
      <p:sp>
        <p:nvSpPr>
          <p:cNvPr name="TextBox 15" id="15"/>
          <p:cNvSpPr txBox="true"/>
          <p:nvPr/>
        </p:nvSpPr>
        <p:spPr>
          <a:xfrm rot="0">
            <a:off x="12435252" y="9070442"/>
            <a:ext cx="5949505" cy="432435"/>
          </a:xfrm>
          <a:prstGeom prst="rect">
            <a:avLst/>
          </a:prstGeom>
        </p:spPr>
        <p:txBody>
          <a:bodyPr anchor="t" rtlCol="false" tIns="0" lIns="0" bIns="0" rIns="0">
            <a:spAutoFit/>
          </a:bodyPr>
          <a:lstStyle/>
          <a:p>
            <a:pPr algn="l">
              <a:lnSpc>
                <a:spcPts val="3600"/>
              </a:lnSpc>
            </a:pPr>
            <a:r>
              <a:rPr lang="en-US" sz="2400" spc="480">
                <a:solidFill>
                  <a:srgbClr val="F6FCDF"/>
                </a:solidFill>
                <a:latin typeface="Garet"/>
                <a:ea typeface="Garet"/>
                <a:cs typeface="Garet"/>
                <a:sym typeface="Garet"/>
              </a:rPr>
              <a:t>MIRIAM OCLOO KWASHIEGO</a:t>
            </a:r>
          </a:p>
        </p:txBody>
      </p:sp>
      <p:sp>
        <p:nvSpPr>
          <p:cNvPr name="AutoShape 16" id="16"/>
          <p:cNvSpPr/>
          <p:nvPr/>
        </p:nvSpPr>
        <p:spPr>
          <a:xfrm>
            <a:off x="7157428" y="6940534"/>
            <a:ext cx="3973143" cy="0"/>
          </a:xfrm>
          <a:prstGeom prst="line">
            <a:avLst/>
          </a:prstGeom>
          <a:ln cap="flat" w="57150">
            <a:solidFill>
              <a:srgbClr val="859F3D"/>
            </a:solidFill>
            <a:prstDash val="solid"/>
            <a:headEnd type="oval" len="lg" w="lg"/>
            <a:tailEnd type="oval" len="lg" w="lg"/>
          </a:ln>
        </p:spPr>
      </p:sp>
      <p:sp>
        <p:nvSpPr>
          <p:cNvPr name="AutoShape 17" id="17"/>
          <p:cNvSpPr/>
          <p:nvPr/>
        </p:nvSpPr>
        <p:spPr>
          <a:xfrm>
            <a:off x="12413810" y="9643110"/>
            <a:ext cx="5895308" cy="0"/>
          </a:xfrm>
          <a:prstGeom prst="line">
            <a:avLst/>
          </a:prstGeom>
          <a:ln cap="flat" w="38100">
            <a:solidFill>
              <a:srgbClr val="FFFFFF"/>
            </a:solidFill>
            <a:prstDash val="solid"/>
            <a:headEnd type="oval" len="lg" w="lg"/>
            <a:tailEnd type="oval" len="lg" w="lg"/>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1705545" y="2274736"/>
            <a:ext cx="6523106" cy="6070447"/>
            <a:chOff x="0" y="0"/>
            <a:chExt cx="1718020" cy="1598801"/>
          </a:xfrm>
        </p:grpSpPr>
        <p:sp>
          <p:nvSpPr>
            <p:cNvPr name="Freeform 3" id="3"/>
            <p:cNvSpPr/>
            <p:nvPr/>
          </p:nvSpPr>
          <p:spPr>
            <a:xfrm flipH="false" flipV="false" rot="0">
              <a:off x="0" y="0"/>
              <a:ext cx="1718020" cy="1598801"/>
            </a:xfrm>
            <a:custGeom>
              <a:avLst/>
              <a:gdLst/>
              <a:ahLst/>
              <a:cxnLst/>
              <a:rect r="r" b="b" t="t" l="l"/>
              <a:pathLst>
                <a:path h="1598801" w="1718020">
                  <a:moveTo>
                    <a:pt x="0" y="0"/>
                  </a:moveTo>
                  <a:lnTo>
                    <a:pt x="1718020" y="0"/>
                  </a:lnTo>
                  <a:lnTo>
                    <a:pt x="1718020" y="1598801"/>
                  </a:lnTo>
                  <a:lnTo>
                    <a:pt x="0" y="1598801"/>
                  </a:lnTo>
                  <a:close/>
                </a:path>
              </a:pathLst>
            </a:custGeom>
            <a:solidFill>
              <a:srgbClr val="F5F8EE"/>
            </a:solidFill>
            <a:ln cap="sq">
              <a:noFill/>
              <a:prstDash val="solid"/>
              <a:miter/>
            </a:ln>
          </p:spPr>
        </p:sp>
        <p:sp>
          <p:nvSpPr>
            <p:cNvPr name="TextBox 4" id="4"/>
            <p:cNvSpPr txBox="true"/>
            <p:nvPr/>
          </p:nvSpPr>
          <p:spPr>
            <a:xfrm>
              <a:off x="0" y="-57150"/>
              <a:ext cx="1718020" cy="1655951"/>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AutoShape 5" id="5"/>
          <p:cNvSpPr/>
          <p:nvPr/>
        </p:nvSpPr>
        <p:spPr>
          <a:xfrm flipV="true">
            <a:off x="0" y="9896378"/>
            <a:ext cx="7754706" cy="0"/>
          </a:xfrm>
          <a:prstGeom prst="line">
            <a:avLst/>
          </a:prstGeom>
          <a:ln cap="flat" w="38100">
            <a:solidFill>
              <a:srgbClr val="859F3D"/>
            </a:solidFill>
            <a:prstDash val="solid"/>
            <a:headEnd type="oval" len="lg" w="lg"/>
            <a:tailEnd type="oval" len="lg" w="lg"/>
          </a:ln>
        </p:spPr>
      </p:sp>
      <p:sp>
        <p:nvSpPr>
          <p:cNvPr name="Freeform 6" id="6"/>
          <p:cNvSpPr/>
          <p:nvPr/>
        </p:nvSpPr>
        <p:spPr>
          <a:xfrm flipH="false" flipV="false" rot="0">
            <a:off x="616000" y="9020044"/>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16000" y="1955494"/>
            <a:ext cx="12216316" cy="5893082"/>
          </a:xfrm>
          <a:custGeom>
            <a:avLst/>
            <a:gdLst/>
            <a:ahLst/>
            <a:cxnLst/>
            <a:rect r="r" b="b" t="t" l="l"/>
            <a:pathLst>
              <a:path h="5893082" w="12216316">
                <a:moveTo>
                  <a:pt x="0" y="0"/>
                </a:moveTo>
                <a:lnTo>
                  <a:pt x="12216315" y="0"/>
                </a:lnTo>
                <a:lnTo>
                  <a:pt x="12216315" y="5893082"/>
                </a:lnTo>
                <a:lnTo>
                  <a:pt x="0" y="5893082"/>
                </a:lnTo>
                <a:lnTo>
                  <a:pt x="0" y="0"/>
                </a:lnTo>
                <a:close/>
              </a:path>
            </a:pathLst>
          </a:custGeom>
          <a:blipFill>
            <a:blip r:embed="rId4"/>
            <a:stretch>
              <a:fillRect l="0" t="0" r="0" b="0"/>
            </a:stretch>
          </a:blipFill>
        </p:spPr>
      </p:sp>
      <p:sp>
        <p:nvSpPr>
          <p:cNvPr name="TextBox 8" id="8"/>
          <p:cNvSpPr txBox="true"/>
          <p:nvPr/>
        </p:nvSpPr>
        <p:spPr>
          <a:xfrm rot="0">
            <a:off x="12836170" y="2691221"/>
            <a:ext cx="5130474" cy="5189853"/>
          </a:xfrm>
          <a:prstGeom prst="rect">
            <a:avLst/>
          </a:prstGeom>
        </p:spPr>
        <p:txBody>
          <a:bodyPr anchor="t" rtlCol="false" tIns="0" lIns="0" bIns="0" rIns="0">
            <a:spAutoFit/>
          </a:bodyPr>
          <a:lstStyle/>
          <a:p>
            <a:pPr algn="l" marL="496585" indent="-248293" lvl="1">
              <a:lnSpc>
                <a:spcPts val="3220"/>
              </a:lnSpc>
              <a:buFont typeface="Arial"/>
              <a:buChar char="•"/>
            </a:pPr>
            <a:r>
              <a:rPr lang="en-US" b="true" sz="2300">
                <a:solidFill>
                  <a:srgbClr val="134E1A"/>
                </a:solidFill>
                <a:latin typeface="Aileron Bold"/>
                <a:ea typeface="Aileron Bold"/>
                <a:cs typeface="Aileron Bold"/>
                <a:sym typeface="Aileron Bold"/>
              </a:rPr>
              <a:t>The data shows no consistent trade-off between water use and emissions. Nuts are an extreme outlier with the highest water use but only moderate emissions. Beef and Lamb have very high emissions, with beef also requiring significant water. Most Cereals and Vegetables perform well on both metrics, while Rice is a plant-based exception with moderately high water use and emissions.</a:t>
            </a:r>
          </a:p>
        </p:txBody>
      </p:sp>
      <p:sp>
        <p:nvSpPr>
          <p:cNvPr name="TextBox 9" id="9"/>
          <p:cNvSpPr txBox="true"/>
          <p:nvPr/>
        </p:nvSpPr>
        <p:spPr>
          <a:xfrm rot="0">
            <a:off x="616000" y="236105"/>
            <a:ext cx="15911620" cy="1065022"/>
          </a:xfrm>
          <a:prstGeom prst="rect">
            <a:avLst/>
          </a:prstGeom>
        </p:spPr>
        <p:txBody>
          <a:bodyPr anchor="t" rtlCol="false" tIns="0" lIns="0" bIns="0" rIns="0">
            <a:spAutoFit/>
          </a:bodyPr>
          <a:lstStyle/>
          <a:p>
            <a:pPr algn="just" marL="0" indent="0" lvl="0">
              <a:lnSpc>
                <a:spcPts val="3944"/>
              </a:lnSpc>
              <a:spcBef>
                <a:spcPct val="0"/>
              </a:spcBef>
            </a:pPr>
            <a:r>
              <a:rPr lang="en-US" b="true" sz="3400">
                <a:solidFill>
                  <a:srgbClr val="134E1A"/>
                </a:solidFill>
                <a:latin typeface="Akzidenz-Grotesk Heavy"/>
                <a:ea typeface="Akzidenz-Grotesk Heavy"/>
                <a:cs typeface="Akzidenz-Grotesk Heavy"/>
                <a:sym typeface="Akzidenz-Grotesk Heavy"/>
              </a:rPr>
              <a:t>Q5. Is there a </a:t>
            </a:r>
            <a:r>
              <a:rPr lang="en-US" b="true" sz="3400" strike="noStrike" u="none">
                <a:solidFill>
                  <a:srgbClr val="134E1A"/>
                </a:solidFill>
                <a:latin typeface="Akzidenz-Grotesk Heavy"/>
                <a:ea typeface="Akzidenz-Grotesk Heavy"/>
                <a:cs typeface="Akzidenz-Grotesk Heavy"/>
                <a:sym typeface="Akzidenz-Grotesk Heavy"/>
              </a:rPr>
              <a:t>trade-off between water usage and carbon emissions across foods?</a:t>
            </a:r>
          </a:p>
        </p:txBody>
      </p:sp>
      <p:sp>
        <p:nvSpPr>
          <p:cNvPr name="TextBox 10" id="10"/>
          <p:cNvSpPr txBox="true"/>
          <p:nvPr/>
        </p:nvSpPr>
        <p:spPr>
          <a:xfrm rot="0">
            <a:off x="2356838" y="8297558"/>
            <a:ext cx="14902462" cy="1189353"/>
          </a:xfrm>
          <a:prstGeom prst="rect">
            <a:avLst/>
          </a:prstGeom>
        </p:spPr>
        <p:txBody>
          <a:bodyPr anchor="t" rtlCol="false" tIns="0" lIns="0" bIns="0" rIns="0">
            <a:spAutoFit/>
          </a:bodyPr>
          <a:lstStyle/>
          <a:p>
            <a:pPr algn="just" marL="0" indent="0" lvl="0">
              <a:lnSpc>
                <a:spcPts val="3220"/>
              </a:lnSpc>
              <a:spcBef>
                <a:spcPct val="0"/>
              </a:spcBef>
            </a:pPr>
            <a:r>
              <a:rPr lang="en-US" b="true" sz="2300">
                <a:solidFill>
                  <a:srgbClr val="322A2A"/>
                </a:solidFill>
                <a:latin typeface="Aileron Ultra-Bold"/>
                <a:ea typeface="Aileron Ultra-Bold"/>
                <a:cs typeface="Aileron Ultra-Bold"/>
                <a:sym typeface="Aileron Ultra-Bold"/>
              </a:rPr>
              <a:t>T</a:t>
            </a:r>
            <a:r>
              <a:rPr lang="en-US" b="true" sz="2300" strike="noStrike" u="none">
                <a:solidFill>
                  <a:srgbClr val="322A2A"/>
                </a:solidFill>
                <a:latin typeface="Aileron Ultra-Bold"/>
                <a:ea typeface="Aileron Ultra-Bold"/>
                <a:cs typeface="Aileron Ultra-Bold"/>
                <a:sym typeface="Aileron Ultra-Bold"/>
              </a:rPr>
              <a:t>o reduce environmental impact, a focus on low-emission, low-water foods (like cereals and vegetables) is most effective. High-impact categories like beef and lamb should be prioritized for efficiency gains or reduced consumption, while nut production requires careful water management.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3874850" y="7868912"/>
            <a:ext cx="6768900" cy="67689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8EE"/>
            </a:solidFill>
            <a:ln cap="sq">
              <a:no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AutoShape 5" id="5"/>
          <p:cNvSpPr/>
          <p:nvPr/>
        </p:nvSpPr>
        <p:spPr>
          <a:xfrm flipV="true">
            <a:off x="0" y="10134634"/>
            <a:ext cx="7754706" cy="0"/>
          </a:xfrm>
          <a:prstGeom prst="line">
            <a:avLst/>
          </a:prstGeom>
          <a:ln cap="flat" w="38100">
            <a:solidFill>
              <a:srgbClr val="859F3D"/>
            </a:solidFill>
            <a:prstDash val="solid"/>
            <a:headEnd type="oval" len="lg" w="lg"/>
            <a:tailEnd type="oval" len="lg" w="lg"/>
          </a:ln>
        </p:spPr>
      </p:sp>
      <p:sp>
        <p:nvSpPr>
          <p:cNvPr name="Freeform 6" id="6"/>
          <p:cNvSpPr/>
          <p:nvPr/>
        </p:nvSpPr>
        <p:spPr>
          <a:xfrm flipH="false" flipV="false" rot="0">
            <a:off x="616000" y="9258300"/>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16000" y="1696159"/>
            <a:ext cx="8798046" cy="6579216"/>
          </a:xfrm>
          <a:custGeom>
            <a:avLst/>
            <a:gdLst/>
            <a:ahLst/>
            <a:cxnLst/>
            <a:rect r="r" b="b" t="t" l="l"/>
            <a:pathLst>
              <a:path h="6579216" w="8798046">
                <a:moveTo>
                  <a:pt x="0" y="0"/>
                </a:moveTo>
                <a:lnTo>
                  <a:pt x="8798046" y="0"/>
                </a:lnTo>
                <a:lnTo>
                  <a:pt x="8798046" y="6579216"/>
                </a:lnTo>
                <a:lnTo>
                  <a:pt x="0" y="6579216"/>
                </a:lnTo>
                <a:lnTo>
                  <a:pt x="0" y="0"/>
                </a:lnTo>
                <a:close/>
              </a:path>
            </a:pathLst>
          </a:custGeom>
          <a:blipFill>
            <a:blip r:embed="rId4"/>
            <a:stretch>
              <a:fillRect l="0" t="0" r="0" b="0"/>
            </a:stretch>
          </a:blipFill>
        </p:spPr>
      </p:sp>
      <p:sp>
        <p:nvSpPr>
          <p:cNvPr name="TextBox 8" id="8"/>
          <p:cNvSpPr txBox="true"/>
          <p:nvPr/>
        </p:nvSpPr>
        <p:spPr>
          <a:xfrm rot="0">
            <a:off x="153995" y="409448"/>
            <a:ext cx="17980009" cy="1045464"/>
          </a:xfrm>
          <a:prstGeom prst="rect">
            <a:avLst/>
          </a:prstGeom>
        </p:spPr>
        <p:txBody>
          <a:bodyPr anchor="t" rtlCol="false" tIns="0" lIns="0" bIns="0" rIns="0">
            <a:spAutoFit/>
          </a:bodyPr>
          <a:lstStyle/>
          <a:p>
            <a:pPr algn="l" marL="0" indent="0" lvl="0">
              <a:lnSpc>
                <a:spcPts val="3828"/>
              </a:lnSpc>
              <a:spcBef>
                <a:spcPct val="0"/>
              </a:spcBef>
            </a:pPr>
            <a:r>
              <a:rPr lang="en-US" b="true" sz="3300">
                <a:solidFill>
                  <a:srgbClr val="134E1A"/>
                </a:solidFill>
                <a:latin typeface="Akzidenz-Grotesk Heavy"/>
                <a:ea typeface="Akzidenz-Grotesk Heavy"/>
                <a:cs typeface="Akzidenz-Grotesk Heavy"/>
                <a:sym typeface="Akzidenz-Grotesk Heavy"/>
              </a:rPr>
              <a:t>Q6. Which</a:t>
            </a:r>
            <a:r>
              <a:rPr lang="en-US" b="true" sz="3300" strike="noStrike" u="none">
                <a:solidFill>
                  <a:srgbClr val="134E1A"/>
                </a:solidFill>
                <a:latin typeface="Akzidenz-Grotesk Heavy"/>
                <a:ea typeface="Akzidenz-Grotesk Heavy"/>
                <a:cs typeface="Akzidenz-Grotesk Heavy"/>
                <a:sym typeface="Akzidenz-Grotesk Heavy"/>
              </a:rPr>
              <a:t> food categories contribute most to eutrophication (nutrient pollution)?</a:t>
            </a:r>
          </a:p>
          <a:p>
            <a:pPr algn="l" marL="0" indent="0" lvl="0">
              <a:lnSpc>
                <a:spcPts val="3828"/>
              </a:lnSpc>
              <a:spcBef>
                <a:spcPct val="0"/>
              </a:spcBef>
            </a:pPr>
            <a:r>
              <a:rPr lang="en-US" b="true" sz="3300" strike="noStrike" u="none">
                <a:solidFill>
                  <a:srgbClr val="134E1A"/>
                </a:solidFill>
                <a:latin typeface="Akzidenz-Grotesk Heavy"/>
                <a:ea typeface="Akzidenz-Grotesk Heavy"/>
                <a:cs typeface="Akzidenz-Grotesk Heavy"/>
                <a:sym typeface="Akzidenz-Grotesk Heavy"/>
              </a:rPr>
              <a:t>me the most land and water resources?</a:t>
            </a:r>
          </a:p>
        </p:txBody>
      </p:sp>
      <p:sp>
        <p:nvSpPr>
          <p:cNvPr name="TextBox 9" id="9"/>
          <p:cNvSpPr txBox="true"/>
          <p:nvPr/>
        </p:nvSpPr>
        <p:spPr>
          <a:xfrm rot="0">
            <a:off x="9939995" y="1706903"/>
            <a:ext cx="7869710" cy="3420341"/>
          </a:xfrm>
          <a:prstGeom prst="rect">
            <a:avLst/>
          </a:prstGeom>
        </p:spPr>
        <p:txBody>
          <a:bodyPr anchor="t" rtlCol="false" tIns="0" lIns="0" bIns="0" rIns="0">
            <a:spAutoFit/>
          </a:bodyPr>
          <a:lstStyle/>
          <a:p>
            <a:pPr algn="just" marL="510741"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Meat has the highest eutrophication impact, followed by Seafood and Beverages/Other.</a:t>
            </a:r>
          </a:p>
          <a:p>
            <a:pPr algn="just">
              <a:lnSpc>
                <a:spcPts val="3311"/>
              </a:lnSpc>
            </a:pPr>
          </a:p>
          <a:p>
            <a:pPr algn="just" marL="510741"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Dairy &amp; Eggs also contribute significantly.</a:t>
            </a:r>
          </a:p>
          <a:p>
            <a:pPr algn="just">
              <a:lnSpc>
                <a:spcPts val="3311"/>
              </a:lnSpc>
            </a:pPr>
          </a:p>
          <a:p>
            <a:pPr algn="just" marL="510741"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Fru</a:t>
            </a:r>
            <a:r>
              <a:rPr lang="en-US" b="true" sz="2365">
                <a:solidFill>
                  <a:srgbClr val="322A2A"/>
                </a:solidFill>
                <a:latin typeface="Aileron Ultra-Bold"/>
                <a:ea typeface="Aileron Ultra-Bold"/>
                <a:cs typeface="Aileron Ultra-Bold"/>
                <a:sym typeface="Aileron Ultra-Bold"/>
              </a:rPr>
              <a:t>its are second to last, and Roots &amp; Tubers have the lowest eutrophication footprint.</a:t>
            </a:r>
          </a:p>
          <a:p>
            <a:pPr algn="l">
              <a:lnSpc>
                <a:spcPts val="3942"/>
              </a:lnSpc>
            </a:pPr>
          </a:p>
        </p:txBody>
      </p:sp>
      <p:sp>
        <p:nvSpPr>
          <p:cNvPr name="TextBox 10" id="10"/>
          <p:cNvSpPr txBox="true"/>
          <p:nvPr/>
        </p:nvSpPr>
        <p:spPr>
          <a:xfrm rot="0">
            <a:off x="1028700" y="8468997"/>
            <a:ext cx="16230600" cy="789303"/>
          </a:xfrm>
          <a:prstGeom prst="rect">
            <a:avLst/>
          </a:prstGeom>
        </p:spPr>
        <p:txBody>
          <a:bodyPr anchor="t" rtlCol="false" tIns="0" lIns="0" bIns="0" rIns="0">
            <a:spAutoFit/>
          </a:bodyPr>
          <a:lstStyle/>
          <a:p>
            <a:pPr algn="just">
              <a:lnSpc>
                <a:spcPts val="3220"/>
              </a:lnSpc>
            </a:pPr>
            <a:r>
              <a:rPr lang="en-US" sz="2300" b="true">
                <a:solidFill>
                  <a:srgbClr val="322A2A"/>
                </a:solidFill>
                <a:latin typeface="Aileron Bold"/>
                <a:ea typeface="Aileron Bold"/>
                <a:cs typeface="Aileron Bold"/>
                <a:sym typeface="Aileron Bold"/>
              </a:rPr>
              <a:t>Targeting reductions in meat and seafood production practices could significantly reduce nutrient pollution in waterways, while promoting low-impact foods like roots, tubers, and fruits can further support sustainable diets.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3874850" y="7868912"/>
            <a:ext cx="6768900" cy="67689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8EE"/>
            </a:solidFill>
            <a:ln cap="sq">
              <a:no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AutoShape 5" id="5"/>
          <p:cNvSpPr/>
          <p:nvPr/>
        </p:nvSpPr>
        <p:spPr>
          <a:xfrm flipV="true">
            <a:off x="0" y="10134634"/>
            <a:ext cx="7754706" cy="0"/>
          </a:xfrm>
          <a:prstGeom prst="line">
            <a:avLst/>
          </a:prstGeom>
          <a:ln cap="flat" w="38100">
            <a:solidFill>
              <a:srgbClr val="859F3D"/>
            </a:solidFill>
            <a:prstDash val="solid"/>
            <a:headEnd type="oval" len="lg" w="lg"/>
            <a:tailEnd type="oval" len="lg" w="lg"/>
          </a:ln>
        </p:spPr>
      </p:sp>
      <p:sp>
        <p:nvSpPr>
          <p:cNvPr name="Freeform 6" id="6"/>
          <p:cNvSpPr/>
          <p:nvPr/>
        </p:nvSpPr>
        <p:spPr>
          <a:xfrm flipH="false" flipV="false" rot="0">
            <a:off x="616000" y="9258300"/>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49801" y="1764053"/>
            <a:ext cx="11726858" cy="6273372"/>
          </a:xfrm>
          <a:custGeom>
            <a:avLst/>
            <a:gdLst/>
            <a:ahLst/>
            <a:cxnLst/>
            <a:rect r="r" b="b" t="t" l="l"/>
            <a:pathLst>
              <a:path h="6273372" w="11726858">
                <a:moveTo>
                  <a:pt x="0" y="0"/>
                </a:moveTo>
                <a:lnTo>
                  <a:pt x="11726858" y="0"/>
                </a:lnTo>
                <a:lnTo>
                  <a:pt x="11726858" y="6273373"/>
                </a:lnTo>
                <a:lnTo>
                  <a:pt x="0" y="6273373"/>
                </a:lnTo>
                <a:lnTo>
                  <a:pt x="0" y="0"/>
                </a:lnTo>
                <a:close/>
              </a:path>
            </a:pathLst>
          </a:custGeom>
          <a:blipFill>
            <a:blip r:embed="rId4"/>
            <a:stretch>
              <a:fillRect l="0" t="0" r="0" b="0"/>
            </a:stretch>
          </a:blipFill>
        </p:spPr>
      </p:sp>
      <p:sp>
        <p:nvSpPr>
          <p:cNvPr name="TextBox 8" id="8"/>
          <p:cNvSpPr txBox="true"/>
          <p:nvPr/>
        </p:nvSpPr>
        <p:spPr>
          <a:xfrm rot="0">
            <a:off x="153995" y="409448"/>
            <a:ext cx="17980009" cy="1045464"/>
          </a:xfrm>
          <a:prstGeom prst="rect">
            <a:avLst/>
          </a:prstGeom>
        </p:spPr>
        <p:txBody>
          <a:bodyPr anchor="t" rtlCol="false" tIns="0" lIns="0" bIns="0" rIns="0">
            <a:spAutoFit/>
          </a:bodyPr>
          <a:lstStyle/>
          <a:p>
            <a:pPr algn="l" marL="0" indent="0" lvl="0">
              <a:lnSpc>
                <a:spcPts val="3828"/>
              </a:lnSpc>
              <a:spcBef>
                <a:spcPct val="0"/>
              </a:spcBef>
            </a:pPr>
            <a:r>
              <a:rPr lang="en-US" b="true" sz="3300">
                <a:solidFill>
                  <a:srgbClr val="134E1A"/>
                </a:solidFill>
                <a:latin typeface="Akzidenz-Grotesk Heavy"/>
                <a:ea typeface="Akzidenz-Grotesk Heavy"/>
                <a:cs typeface="Akzidenz-Grotesk Heavy"/>
                <a:sym typeface="Akzidenz-Grotesk Heavy"/>
              </a:rPr>
              <a:t>Q7. Which</a:t>
            </a:r>
            <a:r>
              <a:rPr lang="en-US" b="true" sz="3300" strike="noStrike" u="none">
                <a:solidFill>
                  <a:srgbClr val="134E1A"/>
                </a:solidFill>
                <a:latin typeface="Akzidenz-Grotesk Heavy"/>
                <a:ea typeface="Akzidenz-Grotesk Heavy"/>
                <a:cs typeface="Akzidenz-Grotesk Heavy"/>
                <a:sym typeface="Akzidenz-Grotesk Heavy"/>
              </a:rPr>
              <a:t> foods have the lowest environmental footprint and can be promoted as sustainable alternatives?</a:t>
            </a:r>
          </a:p>
        </p:txBody>
      </p:sp>
      <p:sp>
        <p:nvSpPr>
          <p:cNvPr name="TextBox 9" id="9"/>
          <p:cNvSpPr txBox="true"/>
          <p:nvPr/>
        </p:nvSpPr>
        <p:spPr>
          <a:xfrm rot="0">
            <a:off x="11377057" y="2294517"/>
            <a:ext cx="6432648" cy="5096741"/>
          </a:xfrm>
          <a:prstGeom prst="rect">
            <a:avLst/>
          </a:prstGeom>
        </p:spPr>
        <p:txBody>
          <a:bodyPr anchor="t" rtlCol="false" tIns="0" lIns="0" bIns="0" rIns="0">
            <a:spAutoFit/>
          </a:bodyPr>
          <a:lstStyle/>
          <a:p>
            <a:pPr algn="just" marL="510741"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Peas have the lowest overall environmental footprint, making them a highly sustainable protein alternative.</a:t>
            </a:r>
          </a:p>
          <a:p>
            <a:pPr algn="just">
              <a:lnSpc>
                <a:spcPts val="3311"/>
              </a:lnSpc>
            </a:pPr>
          </a:p>
          <a:p>
            <a:pPr algn="just" marL="510741"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Other low-impact foods: Other Fruits, Other Vegetables, and Brassicas.</a:t>
            </a:r>
          </a:p>
          <a:p>
            <a:pPr algn="just">
              <a:lnSpc>
                <a:spcPts val="3311"/>
              </a:lnSpc>
            </a:pPr>
          </a:p>
          <a:p>
            <a:pPr algn="just" marL="510741"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Citrus Fru</a:t>
            </a:r>
            <a:r>
              <a:rPr lang="en-US" b="true" sz="2365">
                <a:solidFill>
                  <a:srgbClr val="322A2A"/>
                </a:solidFill>
                <a:latin typeface="Aileron Ultra-Bold"/>
                <a:ea typeface="Aileron Ultra-Bold"/>
                <a:cs typeface="Aileron Ultra-Bold"/>
                <a:sym typeface="Aileron Ultra-Bold"/>
              </a:rPr>
              <a:t>it is second to last, while Nuts surprisingly show a higher footprint among the “sustainable” group due to their water demands.</a:t>
            </a:r>
          </a:p>
          <a:p>
            <a:pPr algn="l">
              <a:lnSpc>
                <a:spcPts val="3942"/>
              </a:lnSpc>
            </a:pPr>
          </a:p>
        </p:txBody>
      </p:sp>
      <p:sp>
        <p:nvSpPr>
          <p:cNvPr name="TextBox 10" id="10"/>
          <p:cNvSpPr txBox="true"/>
          <p:nvPr/>
        </p:nvSpPr>
        <p:spPr>
          <a:xfrm rot="0">
            <a:off x="1028700" y="8468997"/>
            <a:ext cx="16230600" cy="789303"/>
          </a:xfrm>
          <a:prstGeom prst="rect">
            <a:avLst/>
          </a:prstGeom>
        </p:spPr>
        <p:txBody>
          <a:bodyPr anchor="t" rtlCol="false" tIns="0" lIns="0" bIns="0" rIns="0">
            <a:spAutoFit/>
          </a:bodyPr>
          <a:lstStyle/>
          <a:p>
            <a:pPr algn="just">
              <a:lnSpc>
                <a:spcPts val="3220"/>
              </a:lnSpc>
            </a:pPr>
            <a:r>
              <a:rPr lang="en-US" sz="2300" b="true">
                <a:solidFill>
                  <a:srgbClr val="322A2A"/>
                </a:solidFill>
                <a:latin typeface="Aileron Bold"/>
                <a:ea typeface="Aileron Bold"/>
                <a:cs typeface="Aileron Bold"/>
                <a:sym typeface="Aileron Bold"/>
              </a:rPr>
              <a:t>Promoting plant-based foods like peas, vegetables, and fruits can help transition toward more sustainable diets and reduce environmental pressures.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000" r="0" b="-5000"/>
            </a:stretch>
          </a:blipFill>
        </p:spPr>
      </p:sp>
      <p:grpSp>
        <p:nvGrpSpPr>
          <p:cNvPr name="Group 3" id="3"/>
          <p:cNvGrpSpPr/>
          <p:nvPr/>
        </p:nvGrpSpPr>
        <p:grpSpPr>
          <a:xfrm rot="0">
            <a:off x="-878088" y="797905"/>
            <a:ext cx="8190417" cy="8691190"/>
            <a:chOff x="0" y="0"/>
            <a:chExt cx="736717" cy="781761"/>
          </a:xfrm>
        </p:grpSpPr>
        <p:sp>
          <p:nvSpPr>
            <p:cNvPr name="Freeform 4" id="4"/>
            <p:cNvSpPr/>
            <p:nvPr/>
          </p:nvSpPr>
          <p:spPr>
            <a:xfrm flipH="false" flipV="false" rot="0">
              <a:off x="0" y="0"/>
              <a:ext cx="736717" cy="781761"/>
            </a:xfrm>
            <a:custGeom>
              <a:avLst/>
              <a:gdLst/>
              <a:ahLst/>
              <a:cxnLst/>
              <a:rect r="r" b="b" t="t" l="l"/>
              <a:pathLst>
                <a:path h="781761" w="736717">
                  <a:moveTo>
                    <a:pt x="368358" y="0"/>
                  </a:moveTo>
                  <a:lnTo>
                    <a:pt x="736717" y="390880"/>
                  </a:lnTo>
                  <a:lnTo>
                    <a:pt x="368358" y="781761"/>
                  </a:lnTo>
                  <a:lnTo>
                    <a:pt x="0" y="390880"/>
                  </a:lnTo>
                  <a:lnTo>
                    <a:pt x="368358" y="0"/>
                  </a:lnTo>
                  <a:close/>
                </a:path>
              </a:pathLst>
            </a:custGeom>
            <a:blipFill>
              <a:blip r:embed="rId3"/>
              <a:stretch>
                <a:fillRect l="-5465" t="-20103" r="-101277" b="-448"/>
              </a:stretch>
            </a:blipFill>
          </p:spPr>
        </p:sp>
      </p:grpSp>
      <p:sp>
        <p:nvSpPr>
          <p:cNvPr name="TextBox 5" id="5"/>
          <p:cNvSpPr txBox="true"/>
          <p:nvPr/>
        </p:nvSpPr>
        <p:spPr>
          <a:xfrm rot="0">
            <a:off x="5585197" y="759805"/>
            <a:ext cx="11674103" cy="1257300"/>
          </a:xfrm>
          <a:prstGeom prst="rect">
            <a:avLst/>
          </a:prstGeom>
        </p:spPr>
        <p:txBody>
          <a:bodyPr anchor="t" rtlCol="false" tIns="0" lIns="0" bIns="0" rIns="0">
            <a:spAutoFit/>
          </a:bodyPr>
          <a:lstStyle/>
          <a:p>
            <a:pPr algn="l" marL="0" indent="0" lvl="0">
              <a:lnSpc>
                <a:spcPts val="9600"/>
              </a:lnSpc>
            </a:pPr>
            <a:r>
              <a:rPr lang="en-US" b="true" sz="8000" spc="400">
                <a:solidFill>
                  <a:srgbClr val="F6FCDF"/>
                </a:solidFill>
                <a:latin typeface="Arimo Bold"/>
                <a:ea typeface="Arimo Bold"/>
                <a:cs typeface="Arimo Bold"/>
                <a:sym typeface="Arimo Bold"/>
              </a:rPr>
              <a:t>RECOMMENDATIONS</a:t>
            </a:r>
          </a:p>
        </p:txBody>
      </p:sp>
      <p:grpSp>
        <p:nvGrpSpPr>
          <p:cNvPr name="Group 6" id="6"/>
          <p:cNvGrpSpPr/>
          <p:nvPr/>
        </p:nvGrpSpPr>
        <p:grpSpPr>
          <a:xfrm rot="0">
            <a:off x="7871771" y="2406195"/>
            <a:ext cx="660227" cy="660227"/>
            <a:chOff x="0" y="0"/>
            <a:chExt cx="406400" cy="406400"/>
          </a:xfrm>
        </p:grpSpPr>
        <p:sp>
          <p:nvSpPr>
            <p:cNvPr name="Freeform 7" id="7"/>
            <p:cNvSpPr/>
            <p:nvPr/>
          </p:nvSpPr>
          <p:spPr>
            <a:xfrm flipH="false" flipV="false" rot="0">
              <a:off x="0" y="0"/>
              <a:ext cx="406400" cy="406400"/>
            </a:xfrm>
            <a:custGeom>
              <a:avLst/>
              <a:gdLst/>
              <a:ahLst/>
              <a:cxnLst/>
              <a:rect r="r" b="b" t="t" l="l"/>
              <a:pathLst>
                <a:path h="406400" w="406400">
                  <a:moveTo>
                    <a:pt x="203200" y="0"/>
                  </a:moveTo>
                  <a:lnTo>
                    <a:pt x="203200" y="0"/>
                  </a:lnTo>
                  <a:lnTo>
                    <a:pt x="0" y="203200"/>
                  </a:lnTo>
                  <a:lnTo>
                    <a:pt x="203200" y="406400"/>
                  </a:lnTo>
                  <a:lnTo>
                    <a:pt x="203200" y="406400"/>
                  </a:lnTo>
                  <a:lnTo>
                    <a:pt x="406400" y="203200"/>
                  </a:lnTo>
                  <a:lnTo>
                    <a:pt x="203200" y="0"/>
                  </a:lnTo>
                  <a:close/>
                </a:path>
              </a:pathLst>
            </a:custGeom>
            <a:solidFill>
              <a:srgbClr val="859F3D"/>
            </a:solidFill>
          </p:spPr>
        </p:sp>
        <p:sp>
          <p:nvSpPr>
            <p:cNvPr name="TextBox 8" id="8"/>
            <p:cNvSpPr txBox="true"/>
            <p:nvPr/>
          </p:nvSpPr>
          <p:spPr>
            <a:xfrm>
              <a:off x="152400" y="-57150"/>
              <a:ext cx="101600" cy="463550"/>
            </a:xfrm>
            <a:prstGeom prst="rect">
              <a:avLst/>
            </a:prstGeom>
          </p:spPr>
          <p:txBody>
            <a:bodyPr anchor="ctr" rtlCol="false" tIns="50800" lIns="50800" bIns="50800" rIns="50800"/>
            <a:lstStyle/>
            <a:p>
              <a:pPr algn="ctr">
                <a:lnSpc>
                  <a:spcPts val="3560"/>
                </a:lnSpc>
              </a:pPr>
            </a:p>
          </p:txBody>
        </p:sp>
      </p:grpSp>
      <p:grpSp>
        <p:nvGrpSpPr>
          <p:cNvPr name="Group 9" id="9"/>
          <p:cNvGrpSpPr/>
          <p:nvPr/>
        </p:nvGrpSpPr>
        <p:grpSpPr>
          <a:xfrm rot="0">
            <a:off x="7871771" y="4946971"/>
            <a:ext cx="660227" cy="660227"/>
            <a:chOff x="0" y="0"/>
            <a:chExt cx="406400" cy="406400"/>
          </a:xfrm>
        </p:grpSpPr>
        <p:sp>
          <p:nvSpPr>
            <p:cNvPr name="Freeform 10" id="10"/>
            <p:cNvSpPr/>
            <p:nvPr/>
          </p:nvSpPr>
          <p:spPr>
            <a:xfrm flipH="false" flipV="false" rot="0">
              <a:off x="0" y="0"/>
              <a:ext cx="406400" cy="406400"/>
            </a:xfrm>
            <a:custGeom>
              <a:avLst/>
              <a:gdLst/>
              <a:ahLst/>
              <a:cxnLst/>
              <a:rect r="r" b="b" t="t" l="l"/>
              <a:pathLst>
                <a:path h="406400" w="406400">
                  <a:moveTo>
                    <a:pt x="203200" y="0"/>
                  </a:moveTo>
                  <a:lnTo>
                    <a:pt x="203200" y="0"/>
                  </a:lnTo>
                  <a:lnTo>
                    <a:pt x="0" y="203200"/>
                  </a:lnTo>
                  <a:lnTo>
                    <a:pt x="203200" y="406400"/>
                  </a:lnTo>
                  <a:lnTo>
                    <a:pt x="203200" y="406400"/>
                  </a:lnTo>
                  <a:lnTo>
                    <a:pt x="406400" y="203200"/>
                  </a:lnTo>
                  <a:lnTo>
                    <a:pt x="203200" y="0"/>
                  </a:lnTo>
                  <a:close/>
                </a:path>
              </a:pathLst>
            </a:custGeom>
            <a:solidFill>
              <a:srgbClr val="859F3D"/>
            </a:solidFill>
          </p:spPr>
        </p:sp>
        <p:sp>
          <p:nvSpPr>
            <p:cNvPr name="TextBox 11" id="11"/>
            <p:cNvSpPr txBox="true"/>
            <p:nvPr/>
          </p:nvSpPr>
          <p:spPr>
            <a:xfrm>
              <a:off x="152400" y="-57150"/>
              <a:ext cx="101600" cy="463550"/>
            </a:xfrm>
            <a:prstGeom prst="rect">
              <a:avLst/>
            </a:prstGeom>
          </p:spPr>
          <p:txBody>
            <a:bodyPr anchor="ctr" rtlCol="false" tIns="50800" lIns="50800" bIns="50800" rIns="50800"/>
            <a:lstStyle/>
            <a:p>
              <a:pPr algn="ctr">
                <a:lnSpc>
                  <a:spcPts val="3560"/>
                </a:lnSpc>
              </a:pPr>
            </a:p>
          </p:txBody>
        </p:sp>
      </p:grpSp>
      <p:sp>
        <p:nvSpPr>
          <p:cNvPr name="TextBox 12" id="12"/>
          <p:cNvSpPr txBox="true"/>
          <p:nvPr/>
        </p:nvSpPr>
        <p:spPr>
          <a:xfrm rot="0">
            <a:off x="8767774" y="2465799"/>
            <a:ext cx="8491526" cy="474345"/>
          </a:xfrm>
          <a:prstGeom prst="rect">
            <a:avLst/>
          </a:prstGeom>
        </p:spPr>
        <p:txBody>
          <a:bodyPr anchor="t" rtlCol="false" tIns="0" lIns="0" bIns="0" rIns="0">
            <a:spAutoFit/>
          </a:bodyPr>
          <a:lstStyle/>
          <a:p>
            <a:pPr algn="l" marL="0" indent="0" lvl="0">
              <a:lnSpc>
                <a:spcPts val="3780"/>
              </a:lnSpc>
            </a:pPr>
            <a:r>
              <a:rPr lang="en-US" b="true" sz="2700" spc="540">
                <a:solidFill>
                  <a:srgbClr val="F4F6FF"/>
                </a:solidFill>
                <a:latin typeface="Arimo Bold"/>
                <a:ea typeface="Arimo Bold"/>
                <a:cs typeface="Arimo Bold"/>
                <a:sym typeface="Arimo Bold"/>
              </a:rPr>
              <a:t>Policy Makers:</a:t>
            </a:r>
          </a:p>
        </p:txBody>
      </p:sp>
      <p:sp>
        <p:nvSpPr>
          <p:cNvPr name="TextBox 13" id="13"/>
          <p:cNvSpPr txBox="true"/>
          <p:nvPr/>
        </p:nvSpPr>
        <p:spPr>
          <a:xfrm rot="0">
            <a:off x="8767774" y="4880296"/>
            <a:ext cx="8491526" cy="474345"/>
          </a:xfrm>
          <a:prstGeom prst="rect">
            <a:avLst/>
          </a:prstGeom>
        </p:spPr>
        <p:txBody>
          <a:bodyPr anchor="t" rtlCol="false" tIns="0" lIns="0" bIns="0" rIns="0">
            <a:spAutoFit/>
          </a:bodyPr>
          <a:lstStyle/>
          <a:p>
            <a:pPr algn="l" marL="0" indent="0" lvl="0">
              <a:lnSpc>
                <a:spcPts val="3780"/>
              </a:lnSpc>
            </a:pPr>
            <a:r>
              <a:rPr lang="en-US" b="true" sz="2700" spc="540">
                <a:solidFill>
                  <a:srgbClr val="F4F6FF"/>
                </a:solidFill>
                <a:latin typeface="Arimo Bold"/>
                <a:ea typeface="Arimo Bold"/>
                <a:cs typeface="Arimo Bold"/>
                <a:sym typeface="Arimo Bold"/>
              </a:rPr>
              <a:t>Producers &amp; Food Industry:</a:t>
            </a:r>
          </a:p>
        </p:txBody>
      </p:sp>
      <p:sp>
        <p:nvSpPr>
          <p:cNvPr name="TextBox 14" id="14"/>
          <p:cNvSpPr txBox="true"/>
          <p:nvPr/>
        </p:nvSpPr>
        <p:spPr>
          <a:xfrm rot="0">
            <a:off x="7871771" y="3161987"/>
            <a:ext cx="9387529" cy="1784984"/>
          </a:xfrm>
          <a:prstGeom prst="rect">
            <a:avLst/>
          </a:prstGeom>
        </p:spPr>
        <p:txBody>
          <a:bodyPr anchor="t" rtlCol="false" tIns="0" lIns="0" bIns="0" rIns="0">
            <a:spAutoFit/>
          </a:bodyPr>
          <a:lstStyle/>
          <a:p>
            <a:pPr algn="l" marL="410214" indent="-205107" lvl="1">
              <a:lnSpc>
                <a:spcPts val="2850"/>
              </a:lnSpc>
              <a:buFont typeface="Arial"/>
              <a:buChar char="•"/>
            </a:pPr>
            <a:r>
              <a:rPr lang="en-US" sz="1900" spc="380">
                <a:solidFill>
                  <a:srgbClr val="F4F6FF"/>
                </a:solidFill>
                <a:latin typeface="Garet"/>
                <a:ea typeface="Garet"/>
                <a:cs typeface="Garet"/>
                <a:sym typeface="Garet"/>
              </a:rPr>
              <a:t>Support policies that encourage shifts toward plant-based diets.</a:t>
            </a:r>
          </a:p>
          <a:p>
            <a:pPr algn="l" marL="410214" indent="-205107" lvl="1">
              <a:lnSpc>
                <a:spcPts val="2850"/>
              </a:lnSpc>
              <a:buFont typeface="Arial"/>
              <a:buChar char="•"/>
            </a:pPr>
            <a:r>
              <a:rPr lang="en-US" sz="1900" spc="380">
                <a:solidFill>
                  <a:srgbClr val="F4F6FF"/>
                </a:solidFill>
                <a:latin typeface="Garet"/>
                <a:ea typeface="Garet"/>
                <a:cs typeface="Garet"/>
                <a:sym typeface="Garet"/>
              </a:rPr>
              <a:t>Incentivize sustainable farming practices (better land and water management).</a:t>
            </a:r>
          </a:p>
          <a:p>
            <a:pPr algn="l">
              <a:lnSpc>
                <a:spcPts val="2850"/>
              </a:lnSpc>
            </a:pPr>
          </a:p>
        </p:txBody>
      </p:sp>
      <p:sp>
        <p:nvSpPr>
          <p:cNvPr name="TextBox 15" id="15"/>
          <p:cNvSpPr txBox="true"/>
          <p:nvPr/>
        </p:nvSpPr>
        <p:spPr>
          <a:xfrm rot="0">
            <a:off x="7871771" y="5576484"/>
            <a:ext cx="9387529" cy="1784984"/>
          </a:xfrm>
          <a:prstGeom prst="rect">
            <a:avLst/>
          </a:prstGeom>
        </p:spPr>
        <p:txBody>
          <a:bodyPr anchor="t" rtlCol="false" tIns="0" lIns="0" bIns="0" rIns="0">
            <a:spAutoFit/>
          </a:bodyPr>
          <a:lstStyle/>
          <a:p>
            <a:pPr algn="l" marL="410214" indent="-205107" lvl="1">
              <a:lnSpc>
                <a:spcPts val="2850"/>
              </a:lnSpc>
              <a:buFont typeface="Arial"/>
              <a:buChar char="•"/>
            </a:pPr>
            <a:r>
              <a:rPr lang="en-US" sz="1900" spc="380">
                <a:solidFill>
                  <a:srgbClr val="F4F6FF"/>
                </a:solidFill>
                <a:latin typeface="Garet"/>
                <a:ea typeface="Garet"/>
                <a:cs typeface="Garet"/>
                <a:sym typeface="Garet"/>
              </a:rPr>
              <a:t>Improve efficiency in livestock farming to reduce emissions.</a:t>
            </a:r>
          </a:p>
          <a:p>
            <a:pPr algn="l" marL="410214" indent="-205107" lvl="1">
              <a:lnSpc>
                <a:spcPts val="2850"/>
              </a:lnSpc>
              <a:buFont typeface="Arial"/>
              <a:buChar char="•"/>
            </a:pPr>
            <a:r>
              <a:rPr lang="en-US" sz="1900" spc="380">
                <a:solidFill>
                  <a:srgbClr val="F4F6FF"/>
                </a:solidFill>
                <a:latin typeface="Garet"/>
                <a:ea typeface="Garet"/>
                <a:cs typeface="Garet"/>
                <a:sym typeface="Garet"/>
              </a:rPr>
              <a:t>Invest in alternative protein sources (e.g., plant-based and lab-grown meat).</a:t>
            </a:r>
          </a:p>
          <a:p>
            <a:pPr algn="l">
              <a:lnSpc>
                <a:spcPts val="2850"/>
              </a:lnSpc>
            </a:pPr>
          </a:p>
        </p:txBody>
      </p:sp>
      <p:sp>
        <p:nvSpPr>
          <p:cNvPr name="AutoShape 16" id="16"/>
          <p:cNvSpPr/>
          <p:nvPr/>
        </p:nvSpPr>
        <p:spPr>
          <a:xfrm flipV="true">
            <a:off x="10901885" y="9960152"/>
            <a:ext cx="7754706" cy="0"/>
          </a:xfrm>
          <a:prstGeom prst="line">
            <a:avLst/>
          </a:prstGeom>
          <a:ln cap="flat" w="38100">
            <a:solidFill>
              <a:srgbClr val="859F3D"/>
            </a:solidFill>
            <a:prstDash val="solid"/>
            <a:headEnd type="oval" len="lg" w="lg"/>
            <a:tailEnd type="oval" len="lg" w="lg"/>
          </a:ln>
        </p:spPr>
      </p:sp>
      <p:sp>
        <p:nvSpPr>
          <p:cNvPr name="Freeform 17" id="17"/>
          <p:cNvSpPr/>
          <p:nvPr/>
        </p:nvSpPr>
        <p:spPr>
          <a:xfrm flipH="false" flipV="false" rot="0">
            <a:off x="16131227" y="8998988"/>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7871771" y="7198832"/>
            <a:ext cx="660227" cy="660227"/>
            <a:chOff x="0" y="0"/>
            <a:chExt cx="406400" cy="406400"/>
          </a:xfrm>
        </p:grpSpPr>
        <p:sp>
          <p:nvSpPr>
            <p:cNvPr name="Freeform 19" id="19"/>
            <p:cNvSpPr/>
            <p:nvPr/>
          </p:nvSpPr>
          <p:spPr>
            <a:xfrm flipH="false" flipV="false" rot="0">
              <a:off x="0" y="0"/>
              <a:ext cx="406400" cy="406400"/>
            </a:xfrm>
            <a:custGeom>
              <a:avLst/>
              <a:gdLst/>
              <a:ahLst/>
              <a:cxnLst/>
              <a:rect r="r" b="b" t="t" l="l"/>
              <a:pathLst>
                <a:path h="406400" w="406400">
                  <a:moveTo>
                    <a:pt x="203200" y="0"/>
                  </a:moveTo>
                  <a:lnTo>
                    <a:pt x="203200" y="0"/>
                  </a:lnTo>
                  <a:lnTo>
                    <a:pt x="0" y="203200"/>
                  </a:lnTo>
                  <a:lnTo>
                    <a:pt x="203200" y="406400"/>
                  </a:lnTo>
                  <a:lnTo>
                    <a:pt x="203200" y="406400"/>
                  </a:lnTo>
                  <a:lnTo>
                    <a:pt x="406400" y="203200"/>
                  </a:lnTo>
                  <a:lnTo>
                    <a:pt x="203200" y="0"/>
                  </a:lnTo>
                  <a:close/>
                </a:path>
              </a:pathLst>
            </a:custGeom>
            <a:solidFill>
              <a:srgbClr val="859F3D"/>
            </a:solidFill>
          </p:spPr>
        </p:sp>
        <p:sp>
          <p:nvSpPr>
            <p:cNvPr name="TextBox 20" id="20"/>
            <p:cNvSpPr txBox="true"/>
            <p:nvPr/>
          </p:nvSpPr>
          <p:spPr>
            <a:xfrm>
              <a:off x="152400" y="-57150"/>
              <a:ext cx="101600" cy="463550"/>
            </a:xfrm>
            <a:prstGeom prst="rect">
              <a:avLst/>
            </a:prstGeom>
          </p:spPr>
          <p:txBody>
            <a:bodyPr anchor="ctr" rtlCol="false" tIns="50800" lIns="50800" bIns="50800" rIns="50800"/>
            <a:lstStyle/>
            <a:p>
              <a:pPr algn="ctr">
                <a:lnSpc>
                  <a:spcPts val="3560"/>
                </a:lnSpc>
              </a:pPr>
            </a:p>
          </p:txBody>
        </p:sp>
      </p:grpSp>
      <p:sp>
        <p:nvSpPr>
          <p:cNvPr name="TextBox 21" id="21"/>
          <p:cNvSpPr txBox="true"/>
          <p:nvPr/>
        </p:nvSpPr>
        <p:spPr>
          <a:xfrm rot="0">
            <a:off x="8767774" y="7258436"/>
            <a:ext cx="8491526" cy="474345"/>
          </a:xfrm>
          <a:prstGeom prst="rect">
            <a:avLst/>
          </a:prstGeom>
        </p:spPr>
        <p:txBody>
          <a:bodyPr anchor="t" rtlCol="false" tIns="0" lIns="0" bIns="0" rIns="0">
            <a:spAutoFit/>
          </a:bodyPr>
          <a:lstStyle/>
          <a:p>
            <a:pPr algn="l" marL="0" indent="0" lvl="0">
              <a:lnSpc>
                <a:spcPts val="3780"/>
              </a:lnSpc>
            </a:pPr>
            <a:r>
              <a:rPr lang="en-US" b="true" sz="2700" spc="540">
                <a:solidFill>
                  <a:srgbClr val="F4F6FF"/>
                </a:solidFill>
                <a:latin typeface="Arimo Bold"/>
                <a:ea typeface="Arimo Bold"/>
                <a:cs typeface="Arimo Bold"/>
                <a:sym typeface="Arimo Bold"/>
              </a:rPr>
              <a:t>Consumers:</a:t>
            </a:r>
          </a:p>
        </p:txBody>
      </p:sp>
      <p:sp>
        <p:nvSpPr>
          <p:cNvPr name="TextBox 22" id="22"/>
          <p:cNvSpPr txBox="true"/>
          <p:nvPr/>
        </p:nvSpPr>
        <p:spPr>
          <a:xfrm rot="0">
            <a:off x="7871771" y="7954624"/>
            <a:ext cx="9387529" cy="1784984"/>
          </a:xfrm>
          <a:prstGeom prst="rect">
            <a:avLst/>
          </a:prstGeom>
        </p:spPr>
        <p:txBody>
          <a:bodyPr anchor="t" rtlCol="false" tIns="0" lIns="0" bIns="0" rIns="0">
            <a:spAutoFit/>
          </a:bodyPr>
          <a:lstStyle/>
          <a:p>
            <a:pPr algn="l" marL="410214" indent="-205107" lvl="1">
              <a:lnSpc>
                <a:spcPts val="2850"/>
              </a:lnSpc>
              <a:buFont typeface="Arial"/>
              <a:buChar char="•"/>
            </a:pPr>
            <a:r>
              <a:rPr lang="en-US" sz="1900" spc="380">
                <a:solidFill>
                  <a:srgbClr val="F4F6FF"/>
                </a:solidFill>
                <a:latin typeface="Garet"/>
                <a:ea typeface="Garet"/>
                <a:cs typeface="Garet"/>
                <a:sym typeface="Garet"/>
              </a:rPr>
              <a:t>Reduce consumption of high-impact foods (beef, lamb, cheese).</a:t>
            </a:r>
          </a:p>
          <a:p>
            <a:pPr algn="l" marL="410214" indent="-205107" lvl="1">
              <a:lnSpc>
                <a:spcPts val="2850"/>
              </a:lnSpc>
              <a:buFont typeface="Arial"/>
              <a:buChar char="•"/>
            </a:pPr>
            <a:r>
              <a:rPr lang="en-US" sz="1900" spc="380">
                <a:solidFill>
                  <a:srgbClr val="F4F6FF"/>
                </a:solidFill>
                <a:latin typeface="Garet"/>
                <a:ea typeface="Garet"/>
                <a:cs typeface="Garet"/>
                <a:sym typeface="Garet"/>
              </a:rPr>
              <a:t>Choos</a:t>
            </a:r>
            <a:r>
              <a:rPr lang="en-US" sz="1900" spc="380">
                <a:solidFill>
                  <a:srgbClr val="F4F6FF"/>
                </a:solidFill>
                <a:latin typeface="Garet"/>
                <a:ea typeface="Garet"/>
                <a:cs typeface="Garet"/>
                <a:sym typeface="Garet"/>
              </a:rPr>
              <a:t>e more sustainable alternatives (peas, vegetables, fruits).</a:t>
            </a:r>
          </a:p>
          <a:p>
            <a:pPr algn="l">
              <a:lnSpc>
                <a:spcPts val="285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1A19"/>
        </a:solidFill>
      </p:bgPr>
    </p:bg>
    <p:spTree>
      <p:nvGrpSpPr>
        <p:cNvPr id="1" name=""/>
        <p:cNvGrpSpPr/>
        <p:nvPr/>
      </p:nvGrpSpPr>
      <p:grpSpPr>
        <a:xfrm>
          <a:off x="0" y="0"/>
          <a:ext cx="0" cy="0"/>
          <a:chOff x="0" y="0"/>
          <a:chExt cx="0" cy="0"/>
        </a:xfrm>
      </p:grpSpPr>
      <p:grpSp>
        <p:nvGrpSpPr>
          <p:cNvPr name="Group 2" id="2"/>
          <p:cNvGrpSpPr/>
          <p:nvPr/>
        </p:nvGrpSpPr>
        <p:grpSpPr>
          <a:xfrm rot="0">
            <a:off x="12994061" y="0"/>
            <a:ext cx="12595472" cy="10287000"/>
            <a:chOff x="0" y="0"/>
            <a:chExt cx="245926" cy="200853"/>
          </a:xfrm>
        </p:grpSpPr>
        <p:sp>
          <p:nvSpPr>
            <p:cNvPr name="Freeform 3" id="3"/>
            <p:cNvSpPr/>
            <p:nvPr/>
          </p:nvSpPr>
          <p:spPr>
            <a:xfrm flipH="false" flipV="false" rot="0">
              <a:off x="0" y="0"/>
              <a:ext cx="245926" cy="200853"/>
            </a:xfrm>
            <a:custGeom>
              <a:avLst/>
              <a:gdLst/>
              <a:ahLst/>
              <a:cxnLst/>
              <a:rect r="r" b="b" t="t" l="l"/>
              <a:pathLst>
                <a:path h="200853" w="245926">
                  <a:moveTo>
                    <a:pt x="245926" y="0"/>
                  </a:moveTo>
                  <a:lnTo>
                    <a:pt x="0" y="0"/>
                  </a:lnTo>
                  <a:lnTo>
                    <a:pt x="101600" y="100427"/>
                  </a:lnTo>
                  <a:lnTo>
                    <a:pt x="0" y="200853"/>
                  </a:lnTo>
                  <a:lnTo>
                    <a:pt x="245926" y="200853"/>
                  </a:lnTo>
                  <a:lnTo>
                    <a:pt x="144326" y="100427"/>
                  </a:lnTo>
                  <a:lnTo>
                    <a:pt x="245926" y="0"/>
                  </a:lnTo>
                  <a:close/>
                </a:path>
              </a:pathLst>
            </a:custGeom>
            <a:solidFill>
              <a:srgbClr val="31511E"/>
            </a:solidFill>
          </p:spPr>
        </p:sp>
        <p:sp>
          <p:nvSpPr>
            <p:cNvPr name="TextBox 4" id="4"/>
            <p:cNvSpPr txBox="true"/>
            <p:nvPr/>
          </p:nvSpPr>
          <p:spPr>
            <a:xfrm>
              <a:off x="88900" y="-57150"/>
              <a:ext cx="68126" cy="258003"/>
            </a:xfrm>
            <a:prstGeom prst="rect">
              <a:avLst/>
            </a:prstGeom>
          </p:spPr>
          <p:txBody>
            <a:bodyPr anchor="ctr" rtlCol="false" tIns="50800" lIns="50800" bIns="50800" rIns="50800"/>
            <a:lstStyle/>
            <a:p>
              <a:pPr algn="ctr">
                <a:lnSpc>
                  <a:spcPts val="3560"/>
                </a:lnSpc>
              </a:pPr>
            </a:p>
          </p:txBody>
        </p:sp>
      </p:grpSp>
      <p:grpSp>
        <p:nvGrpSpPr>
          <p:cNvPr name="Group 5" id="5"/>
          <p:cNvGrpSpPr/>
          <p:nvPr/>
        </p:nvGrpSpPr>
        <p:grpSpPr>
          <a:xfrm rot="0">
            <a:off x="10931764" y="1848910"/>
            <a:ext cx="6523560" cy="652356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11552" t="0" r="-38541" b="0"/>
              </a:stretch>
            </a:blipFill>
          </p:spPr>
        </p:sp>
      </p:grpSp>
      <p:sp>
        <p:nvSpPr>
          <p:cNvPr name="TextBox 7" id="7"/>
          <p:cNvSpPr txBox="true"/>
          <p:nvPr/>
        </p:nvSpPr>
        <p:spPr>
          <a:xfrm rot="0">
            <a:off x="1028700" y="787382"/>
            <a:ext cx="9353855" cy="1085850"/>
          </a:xfrm>
          <a:prstGeom prst="rect">
            <a:avLst/>
          </a:prstGeom>
        </p:spPr>
        <p:txBody>
          <a:bodyPr anchor="t" rtlCol="false" tIns="0" lIns="0" bIns="0" rIns="0">
            <a:spAutoFit/>
          </a:bodyPr>
          <a:lstStyle/>
          <a:p>
            <a:pPr algn="l" marL="0" indent="0" lvl="0">
              <a:lnSpc>
                <a:spcPts val="8399"/>
              </a:lnSpc>
            </a:pPr>
            <a:r>
              <a:rPr lang="en-US" b="true" sz="6999" spc="349">
                <a:solidFill>
                  <a:srgbClr val="F6FCDF"/>
                </a:solidFill>
                <a:latin typeface="Arimo Bold"/>
                <a:ea typeface="Arimo Bold"/>
                <a:cs typeface="Arimo Bold"/>
                <a:sym typeface="Arimo Bold"/>
              </a:rPr>
              <a:t>CONCLUSION</a:t>
            </a:r>
          </a:p>
        </p:txBody>
      </p:sp>
      <p:sp>
        <p:nvSpPr>
          <p:cNvPr name="TextBox 8" id="8"/>
          <p:cNvSpPr txBox="true"/>
          <p:nvPr/>
        </p:nvSpPr>
        <p:spPr>
          <a:xfrm rot="0">
            <a:off x="995026" y="2233023"/>
            <a:ext cx="9353855" cy="417195"/>
          </a:xfrm>
          <a:prstGeom prst="rect">
            <a:avLst/>
          </a:prstGeom>
        </p:spPr>
        <p:txBody>
          <a:bodyPr anchor="t" rtlCol="false" tIns="0" lIns="0" bIns="0" rIns="0">
            <a:spAutoFit/>
          </a:bodyPr>
          <a:lstStyle/>
          <a:p>
            <a:pPr algn="l">
              <a:lnSpc>
                <a:spcPts val="3450"/>
              </a:lnSpc>
            </a:pPr>
            <a:r>
              <a:rPr lang="en-US" sz="2300" spc="460">
                <a:solidFill>
                  <a:srgbClr val="F4F6FF"/>
                </a:solidFill>
                <a:latin typeface="Garet"/>
                <a:ea typeface="Garet"/>
                <a:cs typeface="Garet"/>
                <a:sym typeface="Garet"/>
              </a:rPr>
              <a:t>Key Takeaways:</a:t>
            </a:r>
          </a:p>
        </p:txBody>
      </p:sp>
      <p:sp>
        <p:nvSpPr>
          <p:cNvPr name="TextBox 9" id="9"/>
          <p:cNvSpPr txBox="true"/>
          <p:nvPr/>
        </p:nvSpPr>
        <p:spPr>
          <a:xfrm rot="0">
            <a:off x="961351" y="3012168"/>
            <a:ext cx="9387529" cy="6688455"/>
          </a:xfrm>
          <a:prstGeom prst="rect">
            <a:avLst/>
          </a:prstGeom>
        </p:spPr>
        <p:txBody>
          <a:bodyPr anchor="t" rtlCol="false" tIns="0" lIns="0" bIns="0" rIns="0">
            <a:spAutoFit/>
          </a:bodyPr>
          <a:lstStyle/>
          <a:p>
            <a:pPr algn="l" marL="474983" indent="-237491" lvl="1">
              <a:lnSpc>
                <a:spcPts val="3300"/>
              </a:lnSpc>
              <a:buFont typeface="Arial"/>
              <a:buChar char="•"/>
            </a:pPr>
            <a:r>
              <a:rPr lang="en-US" sz="2200" spc="440">
                <a:solidFill>
                  <a:srgbClr val="F4F6FF"/>
                </a:solidFill>
                <a:latin typeface="Garet"/>
                <a:ea typeface="Garet"/>
                <a:cs typeface="Garet"/>
                <a:sym typeface="Garet"/>
              </a:rPr>
              <a:t>Animal-based foods (especially beef and lamb) dominate emissions, land, and water use.</a:t>
            </a:r>
          </a:p>
          <a:p>
            <a:pPr algn="l" marL="474983" indent="-237491" lvl="1">
              <a:lnSpc>
                <a:spcPts val="3300"/>
              </a:lnSpc>
              <a:buFont typeface="Arial"/>
              <a:buChar char="•"/>
            </a:pPr>
            <a:r>
              <a:rPr lang="en-US" sz="2200" spc="440">
                <a:solidFill>
                  <a:srgbClr val="F4F6FF"/>
                </a:solidFill>
                <a:latin typeface="Garet"/>
                <a:ea typeface="Garet"/>
                <a:cs typeface="Garet"/>
                <a:sym typeface="Garet"/>
              </a:rPr>
              <a:t>Plant-based foods have far lower footprints, with peas, vegetables, and fruits being the most sustainable.</a:t>
            </a:r>
          </a:p>
          <a:p>
            <a:pPr algn="l" marL="474983" indent="-237491" lvl="1">
              <a:lnSpc>
                <a:spcPts val="3300"/>
              </a:lnSpc>
              <a:buFont typeface="Arial"/>
              <a:buChar char="•"/>
            </a:pPr>
            <a:r>
              <a:rPr lang="en-US" sz="2200" spc="440">
                <a:solidFill>
                  <a:srgbClr val="F4F6FF"/>
                </a:solidFill>
                <a:latin typeface="Garet"/>
                <a:ea typeface="Garet"/>
                <a:cs typeface="Garet"/>
                <a:sym typeface="Garet"/>
              </a:rPr>
              <a:t>The farm stage is the largest driver of emissions across the lifecycle, showing where interventions are most impactful.</a:t>
            </a:r>
          </a:p>
          <a:p>
            <a:pPr algn="l">
              <a:lnSpc>
                <a:spcPts val="3300"/>
              </a:lnSpc>
            </a:pPr>
          </a:p>
          <a:p>
            <a:pPr algn="l">
              <a:lnSpc>
                <a:spcPts val="3300"/>
              </a:lnSpc>
            </a:pPr>
            <a:r>
              <a:rPr lang="en-US" sz="2200" spc="440">
                <a:solidFill>
                  <a:srgbClr val="F4F6FF"/>
                </a:solidFill>
                <a:latin typeface="Garet"/>
                <a:ea typeface="Garet"/>
                <a:cs typeface="Garet"/>
                <a:sym typeface="Garet"/>
              </a:rPr>
              <a:t> Adopting data-driven decisions in agriculture, policy, and consumer behavior is essential to reduce the environmental impact of food production and build a more sustainable future.</a:t>
            </a:r>
          </a:p>
          <a:p>
            <a:pPr algn="l">
              <a:lnSpc>
                <a:spcPts val="3300"/>
              </a:lnSpc>
            </a:pPr>
          </a:p>
        </p:txBody>
      </p:sp>
      <p:sp>
        <p:nvSpPr>
          <p:cNvPr name="AutoShape 10" id="10"/>
          <p:cNvSpPr/>
          <p:nvPr/>
        </p:nvSpPr>
        <p:spPr>
          <a:xfrm flipV="true">
            <a:off x="10936793" y="9754500"/>
            <a:ext cx="7754706" cy="0"/>
          </a:xfrm>
          <a:prstGeom prst="line">
            <a:avLst/>
          </a:prstGeom>
          <a:ln cap="flat" w="38100">
            <a:solidFill>
              <a:srgbClr val="859F3D"/>
            </a:solidFill>
            <a:prstDash val="solid"/>
            <a:headEnd type="oval" len="lg" w="lg"/>
            <a:tailEnd type="oval" len="lg" w="lg"/>
          </a:ln>
        </p:spPr>
      </p:sp>
      <p:sp>
        <p:nvSpPr>
          <p:cNvPr name="Freeform 11" id="11"/>
          <p:cNvSpPr/>
          <p:nvPr/>
        </p:nvSpPr>
        <p:spPr>
          <a:xfrm flipH="false" flipV="false" rot="0">
            <a:off x="16166134" y="8793336"/>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1805785" y="0"/>
            <a:ext cx="12595472" cy="10287000"/>
            <a:chOff x="0" y="0"/>
            <a:chExt cx="245926" cy="200853"/>
          </a:xfrm>
        </p:grpSpPr>
        <p:sp>
          <p:nvSpPr>
            <p:cNvPr name="Freeform 4" id="4"/>
            <p:cNvSpPr/>
            <p:nvPr/>
          </p:nvSpPr>
          <p:spPr>
            <a:xfrm flipH="false" flipV="false" rot="0">
              <a:off x="0" y="0"/>
              <a:ext cx="245926" cy="200853"/>
            </a:xfrm>
            <a:custGeom>
              <a:avLst/>
              <a:gdLst/>
              <a:ahLst/>
              <a:cxnLst/>
              <a:rect r="r" b="b" t="t" l="l"/>
              <a:pathLst>
                <a:path h="200853" w="245926">
                  <a:moveTo>
                    <a:pt x="245926" y="0"/>
                  </a:moveTo>
                  <a:lnTo>
                    <a:pt x="0" y="0"/>
                  </a:lnTo>
                  <a:lnTo>
                    <a:pt x="101600" y="100427"/>
                  </a:lnTo>
                  <a:lnTo>
                    <a:pt x="0" y="200853"/>
                  </a:lnTo>
                  <a:lnTo>
                    <a:pt x="245926" y="200853"/>
                  </a:lnTo>
                  <a:lnTo>
                    <a:pt x="144326" y="100427"/>
                  </a:lnTo>
                  <a:lnTo>
                    <a:pt x="245926" y="0"/>
                  </a:lnTo>
                  <a:close/>
                </a:path>
              </a:pathLst>
            </a:custGeom>
            <a:solidFill>
              <a:srgbClr val="1A1A19">
                <a:alpha val="60000"/>
              </a:srgbClr>
            </a:solidFill>
          </p:spPr>
        </p:sp>
        <p:sp>
          <p:nvSpPr>
            <p:cNvPr name="TextBox 5" id="5"/>
            <p:cNvSpPr txBox="true"/>
            <p:nvPr/>
          </p:nvSpPr>
          <p:spPr>
            <a:xfrm>
              <a:off x="88900" y="-57150"/>
              <a:ext cx="68126" cy="258003"/>
            </a:xfrm>
            <a:prstGeom prst="rect">
              <a:avLst/>
            </a:prstGeom>
          </p:spPr>
          <p:txBody>
            <a:bodyPr anchor="ctr" rtlCol="false" tIns="50800" lIns="50800" bIns="50800" rIns="50800"/>
            <a:lstStyle/>
            <a:p>
              <a:pPr algn="ctr">
                <a:lnSpc>
                  <a:spcPts val="3560"/>
                </a:lnSpc>
              </a:pPr>
            </a:p>
          </p:txBody>
        </p:sp>
      </p:grpSp>
      <p:grpSp>
        <p:nvGrpSpPr>
          <p:cNvPr name="Group 6" id="6"/>
          <p:cNvGrpSpPr/>
          <p:nvPr/>
        </p:nvGrpSpPr>
        <p:grpSpPr>
          <a:xfrm rot="0">
            <a:off x="-6115837" y="0"/>
            <a:ext cx="12595472" cy="10287000"/>
            <a:chOff x="0" y="0"/>
            <a:chExt cx="245926" cy="200853"/>
          </a:xfrm>
        </p:grpSpPr>
        <p:sp>
          <p:nvSpPr>
            <p:cNvPr name="Freeform 7" id="7"/>
            <p:cNvSpPr/>
            <p:nvPr/>
          </p:nvSpPr>
          <p:spPr>
            <a:xfrm flipH="false" flipV="false" rot="0">
              <a:off x="0" y="0"/>
              <a:ext cx="245926" cy="200853"/>
            </a:xfrm>
            <a:custGeom>
              <a:avLst/>
              <a:gdLst/>
              <a:ahLst/>
              <a:cxnLst/>
              <a:rect r="r" b="b" t="t" l="l"/>
              <a:pathLst>
                <a:path h="200853" w="245926">
                  <a:moveTo>
                    <a:pt x="245926" y="0"/>
                  </a:moveTo>
                  <a:lnTo>
                    <a:pt x="0" y="0"/>
                  </a:lnTo>
                  <a:lnTo>
                    <a:pt x="101600" y="100427"/>
                  </a:lnTo>
                  <a:lnTo>
                    <a:pt x="0" y="200853"/>
                  </a:lnTo>
                  <a:lnTo>
                    <a:pt x="245926" y="200853"/>
                  </a:lnTo>
                  <a:lnTo>
                    <a:pt x="144326" y="100427"/>
                  </a:lnTo>
                  <a:lnTo>
                    <a:pt x="245926" y="0"/>
                  </a:lnTo>
                  <a:close/>
                </a:path>
              </a:pathLst>
            </a:custGeom>
            <a:solidFill>
              <a:srgbClr val="1A1A19">
                <a:alpha val="60000"/>
              </a:srgbClr>
            </a:solidFill>
          </p:spPr>
        </p:sp>
        <p:sp>
          <p:nvSpPr>
            <p:cNvPr name="TextBox 8" id="8"/>
            <p:cNvSpPr txBox="true"/>
            <p:nvPr/>
          </p:nvSpPr>
          <p:spPr>
            <a:xfrm>
              <a:off x="88900" y="-57150"/>
              <a:ext cx="68126" cy="258003"/>
            </a:xfrm>
            <a:prstGeom prst="rect">
              <a:avLst/>
            </a:prstGeom>
          </p:spPr>
          <p:txBody>
            <a:bodyPr anchor="ctr" rtlCol="false" tIns="50800" lIns="50800" bIns="50800" rIns="50800"/>
            <a:lstStyle/>
            <a:p>
              <a:pPr algn="ctr">
                <a:lnSpc>
                  <a:spcPts val="3560"/>
                </a:lnSpc>
              </a:pPr>
            </a:p>
          </p:txBody>
        </p:sp>
      </p:grpSp>
      <p:grpSp>
        <p:nvGrpSpPr>
          <p:cNvPr name="Group 9" id="9"/>
          <p:cNvGrpSpPr/>
          <p:nvPr/>
        </p:nvGrpSpPr>
        <p:grpSpPr>
          <a:xfrm rot="0">
            <a:off x="5271565" y="1271065"/>
            <a:ext cx="7744869" cy="7744869"/>
            <a:chOff x="0" y="0"/>
            <a:chExt cx="406400" cy="406400"/>
          </a:xfrm>
        </p:grpSpPr>
        <p:sp>
          <p:nvSpPr>
            <p:cNvPr name="Freeform 10" id="10"/>
            <p:cNvSpPr/>
            <p:nvPr/>
          </p:nvSpPr>
          <p:spPr>
            <a:xfrm flipH="false" flipV="false" rot="0">
              <a:off x="0" y="0"/>
              <a:ext cx="406400" cy="406400"/>
            </a:xfrm>
            <a:custGeom>
              <a:avLst/>
              <a:gdLst/>
              <a:ahLst/>
              <a:cxnLst/>
              <a:rect r="r" b="b" t="t" l="l"/>
              <a:pathLst>
                <a:path h="406400" w="406400">
                  <a:moveTo>
                    <a:pt x="203200" y="0"/>
                  </a:moveTo>
                  <a:lnTo>
                    <a:pt x="203200" y="0"/>
                  </a:lnTo>
                  <a:lnTo>
                    <a:pt x="0" y="203200"/>
                  </a:lnTo>
                  <a:lnTo>
                    <a:pt x="203200" y="406400"/>
                  </a:lnTo>
                  <a:lnTo>
                    <a:pt x="203200" y="406400"/>
                  </a:lnTo>
                  <a:lnTo>
                    <a:pt x="406400" y="203200"/>
                  </a:lnTo>
                  <a:lnTo>
                    <a:pt x="203200" y="0"/>
                  </a:lnTo>
                  <a:close/>
                </a:path>
              </a:pathLst>
            </a:custGeom>
            <a:solidFill>
              <a:srgbClr val="1A1A19">
                <a:alpha val="60000"/>
              </a:srgbClr>
            </a:solidFill>
          </p:spPr>
        </p:sp>
        <p:sp>
          <p:nvSpPr>
            <p:cNvPr name="TextBox 11" id="11"/>
            <p:cNvSpPr txBox="true"/>
            <p:nvPr/>
          </p:nvSpPr>
          <p:spPr>
            <a:xfrm>
              <a:off x="152400" y="-57150"/>
              <a:ext cx="101600" cy="463550"/>
            </a:xfrm>
            <a:prstGeom prst="rect">
              <a:avLst/>
            </a:prstGeom>
          </p:spPr>
          <p:txBody>
            <a:bodyPr anchor="ctr" rtlCol="false" tIns="50800" lIns="50800" bIns="50800" rIns="50800"/>
            <a:lstStyle/>
            <a:p>
              <a:pPr algn="ctr">
                <a:lnSpc>
                  <a:spcPts val="3560"/>
                </a:lnSpc>
              </a:pPr>
            </a:p>
          </p:txBody>
        </p:sp>
      </p:grpSp>
      <p:sp>
        <p:nvSpPr>
          <p:cNvPr name="Freeform 12" id="12"/>
          <p:cNvSpPr/>
          <p:nvPr/>
        </p:nvSpPr>
        <p:spPr>
          <a:xfrm flipH="false" flipV="false" rot="0">
            <a:off x="8423218" y="2531110"/>
            <a:ext cx="1441563" cy="976659"/>
          </a:xfrm>
          <a:custGeom>
            <a:avLst/>
            <a:gdLst/>
            <a:ahLst/>
            <a:cxnLst/>
            <a:rect r="r" b="b" t="t" l="l"/>
            <a:pathLst>
              <a:path h="976659" w="1441563">
                <a:moveTo>
                  <a:pt x="0" y="0"/>
                </a:moveTo>
                <a:lnTo>
                  <a:pt x="1441564" y="0"/>
                </a:lnTo>
                <a:lnTo>
                  <a:pt x="1441564" y="976659"/>
                </a:lnTo>
                <a:lnTo>
                  <a:pt x="0" y="9766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3" id="13"/>
          <p:cNvSpPr/>
          <p:nvPr/>
        </p:nvSpPr>
        <p:spPr>
          <a:xfrm>
            <a:off x="7157428" y="6664251"/>
            <a:ext cx="3973143" cy="0"/>
          </a:xfrm>
          <a:prstGeom prst="line">
            <a:avLst/>
          </a:prstGeom>
          <a:ln cap="flat" w="57150">
            <a:solidFill>
              <a:srgbClr val="859F3D"/>
            </a:solidFill>
            <a:prstDash val="solid"/>
            <a:headEnd type="oval" len="lg" w="lg"/>
            <a:tailEnd type="oval" len="lg" w="lg"/>
          </a:ln>
        </p:spPr>
      </p:sp>
      <p:sp>
        <p:nvSpPr>
          <p:cNvPr name="AutoShape 14" id="14"/>
          <p:cNvSpPr/>
          <p:nvPr/>
        </p:nvSpPr>
        <p:spPr>
          <a:xfrm>
            <a:off x="14017782" y="9754500"/>
            <a:ext cx="4673716" cy="0"/>
          </a:xfrm>
          <a:prstGeom prst="line">
            <a:avLst/>
          </a:prstGeom>
          <a:ln cap="flat" w="38100">
            <a:solidFill>
              <a:srgbClr val="FFFFFF"/>
            </a:solidFill>
            <a:prstDash val="solid"/>
            <a:headEnd type="oval" len="lg" w="lg"/>
            <a:tailEnd type="oval" len="lg" w="lg"/>
          </a:ln>
        </p:spPr>
      </p:sp>
      <p:sp>
        <p:nvSpPr>
          <p:cNvPr name="TextBox 15" id="15"/>
          <p:cNvSpPr txBox="true"/>
          <p:nvPr/>
        </p:nvSpPr>
        <p:spPr>
          <a:xfrm rot="0">
            <a:off x="1473036" y="4089400"/>
            <a:ext cx="15341928" cy="2270051"/>
          </a:xfrm>
          <a:prstGeom prst="rect">
            <a:avLst/>
          </a:prstGeom>
        </p:spPr>
        <p:txBody>
          <a:bodyPr anchor="t" rtlCol="false" tIns="0" lIns="0" bIns="0" rIns="0">
            <a:spAutoFit/>
          </a:bodyPr>
          <a:lstStyle/>
          <a:p>
            <a:pPr algn="ctr" marL="0" indent="0" lvl="0">
              <a:lnSpc>
                <a:spcPts val="18199"/>
              </a:lnSpc>
            </a:pPr>
            <a:r>
              <a:rPr lang="en-US" b="true" sz="12999" spc="649">
                <a:solidFill>
                  <a:srgbClr val="FFFFFF"/>
                </a:solidFill>
                <a:latin typeface="Arimo Bold"/>
                <a:ea typeface="Arimo Bold"/>
                <a:cs typeface="Arimo Bold"/>
                <a:sym typeface="Arim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A19"/>
        </a:solidFill>
      </p:bgPr>
    </p:bg>
    <p:spTree>
      <p:nvGrpSpPr>
        <p:cNvPr id="1" name=""/>
        <p:cNvGrpSpPr/>
        <p:nvPr/>
      </p:nvGrpSpPr>
      <p:grpSpPr>
        <a:xfrm>
          <a:off x="0" y="0"/>
          <a:ext cx="0" cy="0"/>
          <a:chOff x="0" y="0"/>
          <a:chExt cx="0" cy="0"/>
        </a:xfrm>
      </p:grpSpPr>
      <p:grpSp>
        <p:nvGrpSpPr>
          <p:cNvPr name="Group 2" id="2"/>
          <p:cNvGrpSpPr/>
          <p:nvPr/>
        </p:nvGrpSpPr>
        <p:grpSpPr>
          <a:xfrm rot="0">
            <a:off x="0" y="0"/>
            <a:ext cx="3754965" cy="10287000"/>
            <a:chOff x="0" y="0"/>
            <a:chExt cx="988962" cy="2709333"/>
          </a:xfrm>
        </p:grpSpPr>
        <p:sp>
          <p:nvSpPr>
            <p:cNvPr name="Freeform 3" id="3"/>
            <p:cNvSpPr/>
            <p:nvPr/>
          </p:nvSpPr>
          <p:spPr>
            <a:xfrm flipH="false" flipV="false" rot="0">
              <a:off x="0" y="0"/>
              <a:ext cx="988962" cy="2709333"/>
            </a:xfrm>
            <a:custGeom>
              <a:avLst/>
              <a:gdLst/>
              <a:ahLst/>
              <a:cxnLst/>
              <a:rect r="r" b="b" t="t" l="l"/>
              <a:pathLst>
                <a:path h="2709333" w="988962">
                  <a:moveTo>
                    <a:pt x="0" y="0"/>
                  </a:moveTo>
                  <a:lnTo>
                    <a:pt x="988962" y="0"/>
                  </a:lnTo>
                  <a:lnTo>
                    <a:pt x="988962" y="2709333"/>
                  </a:lnTo>
                  <a:lnTo>
                    <a:pt x="0" y="2709333"/>
                  </a:lnTo>
                  <a:close/>
                </a:path>
              </a:pathLst>
            </a:custGeom>
            <a:solidFill>
              <a:srgbClr val="859F3D"/>
            </a:solidFill>
          </p:spPr>
        </p:sp>
        <p:sp>
          <p:nvSpPr>
            <p:cNvPr name="TextBox 4" id="4"/>
            <p:cNvSpPr txBox="true"/>
            <p:nvPr/>
          </p:nvSpPr>
          <p:spPr>
            <a:xfrm>
              <a:off x="0" y="-57150"/>
              <a:ext cx="988962" cy="2766483"/>
            </a:xfrm>
            <a:prstGeom prst="rect">
              <a:avLst/>
            </a:prstGeom>
          </p:spPr>
          <p:txBody>
            <a:bodyPr anchor="ctr" rtlCol="false" tIns="50800" lIns="50800" bIns="50800" rIns="50800"/>
            <a:lstStyle/>
            <a:p>
              <a:pPr algn="ctr">
                <a:lnSpc>
                  <a:spcPts val="3560"/>
                </a:lnSpc>
              </a:pPr>
            </a:p>
          </p:txBody>
        </p:sp>
      </p:grpSp>
      <p:grpSp>
        <p:nvGrpSpPr>
          <p:cNvPr name="Group 5" id="5"/>
          <p:cNvGrpSpPr/>
          <p:nvPr/>
        </p:nvGrpSpPr>
        <p:grpSpPr>
          <a:xfrm rot="0">
            <a:off x="1028700" y="630762"/>
            <a:ext cx="5452529" cy="9025476"/>
            <a:chOff x="0" y="0"/>
            <a:chExt cx="844739" cy="1398282"/>
          </a:xfrm>
        </p:grpSpPr>
        <p:sp>
          <p:nvSpPr>
            <p:cNvPr name="Freeform 6" id="6"/>
            <p:cNvSpPr/>
            <p:nvPr/>
          </p:nvSpPr>
          <p:spPr>
            <a:xfrm flipH="false" flipV="false" rot="0">
              <a:off x="0" y="0"/>
              <a:ext cx="844739" cy="1398282"/>
            </a:xfrm>
            <a:custGeom>
              <a:avLst/>
              <a:gdLst/>
              <a:ahLst/>
              <a:cxnLst/>
              <a:rect r="r" b="b" t="t" l="l"/>
              <a:pathLst>
                <a:path h="1398282" w="844739">
                  <a:moveTo>
                    <a:pt x="32657" y="0"/>
                  </a:moveTo>
                  <a:lnTo>
                    <a:pt x="812082" y="0"/>
                  </a:lnTo>
                  <a:cubicBezTo>
                    <a:pt x="820744" y="0"/>
                    <a:pt x="829050" y="3441"/>
                    <a:pt x="835174" y="9565"/>
                  </a:cubicBezTo>
                  <a:cubicBezTo>
                    <a:pt x="841299" y="15689"/>
                    <a:pt x="844739" y="23996"/>
                    <a:pt x="844739" y="32657"/>
                  </a:cubicBezTo>
                  <a:lnTo>
                    <a:pt x="844739" y="1365625"/>
                  </a:lnTo>
                  <a:cubicBezTo>
                    <a:pt x="844739" y="1374286"/>
                    <a:pt x="841299" y="1382593"/>
                    <a:pt x="835174" y="1388717"/>
                  </a:cubicBezTo>
                  <a:cubicBezTo>
                    <a:pt x="829050" y="1394842"/>
                    <a:pt x="820744" y="1398282"/>
                    <a:pt x="812082" y="1398282"/>
                  </a:cubicBezTo>
                  <a:lnTo>
                    <a:pt x="32657" y="1398282"/>
                  </a:lnTo>
                  <a:cubicBezTo>
                    <a:pt x="23996" y="1398282"/>
                    <a:pt x="15689" y="1394842"/>
                    <a:pt x="9565" y="1388717"/>
                  </a:cubicBezTo>
                  <a:cubicBezTo>
                    <a:pt x="3441" y="1382593"/>
                    <a:pt x="0" y="1374286"/>
                    <a:pt x="0" y="1365625"/>
                  </a:cubicBezTo>
                  <a:lnTo>
                    <a:pt x="0" y="32657"/>
                  </a:lnTo>
                  <a:cubicBezTo>
                    <a:pt x="0" y="23996"/>
                    <a:pt x="3441" y="15689"/>
                    <a:pt x="9565" y="9565"/>
                  </a:cubicBezTo>
                  <a:cubicBezTo>
                    <a:pt x="15689" y="3441"/>
                    <a:pt x="23996" y="0"/>
                    <a:pt x="32657" y="0"/>
                  </a:cubicBezTo>
                  <a:close/>
                </a:path>
              </a:pathLst>
            </a:custGeom>
            <a:blipFill>
              <a:blip r:embed="rId2"/>
              <a:stretch>
                <a:fillRect l="-75641" t="0" r="-74212" b="0"/>
              </a:stretch>
            </a:blipFill>
          </p:spPr>
        </p:sp>
      </p:grpSp>
      <p:sp>
        <p:nvSpPr>
          <p:cNvPr name="TextBox 7" id="7"/>
          <p:cNvSpPr txBox="true"/>
          <p:nvPr/>
        </p:nvSpPr>
        <p:spPr>
          <a:xfrm rot="0">
            <a:off x="6911638" y="3002487"/>
            <a:ext cx="10097149" cy="7315835"/>
          </a:xfrm>
          <a:prstGeom prst="rect">
            <a:avLst/>
          </a:prstGeom>
        </p:spPr>
        <p:txBody>
          <a:bodyPr anchor="t" rtlCol="false" tIns="0" lIns="0" bIns="0" rIns="0">
            <a:spAutoFit/>
          </a:bodyPr>
          <a:lstStyle/>
          <a:p>
            <a:pPr algn="l">
              <a:lnSpc>
                <a:spcPts val="3639"/>
              </a:lnSpc>
            </a:pPr>
            <a:r>
              <a:rPr lang="en-US" sz="2599" spc="519" b="true">
                <a:solidFill>
                  <a:srgbClr val="F4F6FF"/>
                </a:solidFill>
                <a:latin typeface="Arimo Bold"/>
                <a:ea typeface="Arimo Bold"/>
                <a:cs typeface="Arimo Bold"/>
                <a:sym typeface="Arimo Bold"/>
              </a:rPr>
              <a:t>Goal:</a:t>
            </a:r>
          </a:p>
          <a:p>
            <a:pPr algn="l" marL="561339" indent="-280669" lvl="1">
              <a:lnSpc>
                <a:spcPts val="3639"/>
              </a:lnSpc>
              <a:buFont typeface="Arial"/>
              <a:buChar char="•"/>
            </a:pPr>
            <a:r>
              <a:rPr lang="en-US" b="true" sz="2599" spc="519">
                <a:solidFill>
                  <a:srgbClr val="F4F6FF"/>
                </a:solidFill>
                <a:latin typeface="Arimo Bold"/>
                <a:ea typeface="Arimo Bold"/>
                <a:cs typeface="Arimo Bold"/>
                <a:sym typeface="Arimo Bold"/>
              </a:rPr>
              <a:t> Analyze the environmental impact of food production to uncover key patterns and insights into sustainability.</a:t>
            </a:r>
          </a:p>
          <a:p>
            <a:pPr algn="l">
              <a:lnSpc>
                <a:spcPts val="3639"/>
              </a:lnSpc>
            </a:pPr>
          </a:p>
          <a:p>
            <a:pPr algn="l">
              <a:lnSpc>
                <a:spcPts val="3639"/>
              </a:lnSpc>
            </a:pPr>
            <a:r>
              <a:rPr lang="en-US" sz="2599" spc="519" b="true">
                <a:solidFill>
                  <a:srgbClr val="F4F6FF"/>
                </a:solidFill>
                <a:latin typeface="Arimo Bold"/>
                <a:ea typeface="Arimo Bold"/>
                <a:cs typeface="Arimo Bold"/>
                <a:sym typeface="Arimo Bold"/>
              </a:rPr>
              <a:t>Framework Used:</a:t>
            </a:r>
          </a:p>
          <a:p>
            <a:pPr algn="l" marL="561339" indent="-280669" lvl="1">
              <a:lnSpc>
                <a:spcPts val="3639"/>
              </a:lnSpc>
              <a:buFont typeface="Arial"/>
              <a:buChar char="•"/>
            </a:pPr>
            <a:r>
              <a:rPr lang="en-US" b="true" sz="2599" spc="519">
                <a:solidFill>
                  <a:srgbClr val="F4F6FF"/>
                </a:solidFill>
                <a:latin typeface="Arimo Bold"/>
                <a:ea typeface="Arimo Bold"/>
                <a:cs typeface="Arimo Bold"/>
                <a:sym typeface="Arimo Bold"/>
              </a:rPr>
              <a:t> CRISP-DM (Cross-</a:t>
            </a:r>
            <a:r>
              <a:rPr lang="en-US" b="true" sz="2599" spc="519">
                <a:solidFill>
                  <a:srgbClr val="F4F6FF"/>
                </a:solidFill>
                <a:latin typeface="Arimo Bold"/>
                <a:ea typeface="Arimo Bold"/>
                <a:cs typeface="Arimo Bold"/>
                <a:sym typeface="Arimo Bold"/>
              </a:rPr>
              <a:t>Industry Standard Process for Data Mining)</a:t>
            </a:r>
          </a:p>
          <a:p>
            <a:pPr algn="l">
              <a:lnSpc>
                <a:spcPts val="3639"/>
              </a:lnSpc>
            </a:pPr>
          </a:p>
          <a:p>
            <a:pPr algn="l">
              <a:lnSpc>
                <a:spcPts val="3639"/>
              </a:lnSpc>
            </a:pPr>
            <a:r>
              <a:rPr lang="en-US" sz="2599" spc="519" b="true">
                <a:solidFill>
                  <a:srgbClr val="F4F6FF"/>
                </a:solidFill>
                <a:latin typeface="Arimo Bold"/>
                <a:ea typeface="Arimo Bold"/>
                <a:cs typeface="Arimo Bold"/>
                <a:sym typeface="Arimo Bold"/>
              </a:rPr>
              <a:t>Tools:</a:t>
            </a:r>
          </a:p>
          <a:p>
            <a:pPr algn="l" marL="561339" indent="-280669" lvl="1">
              <a:lnSpc>
                <a:spcPts val="3639"/>
              </a:lnSpc>
              <a:buFont typeface="Arial"/>
              <a:buChar char="•"/>
            </a:pPr>
            <a:r>
              <a:rPr lang="en-US" b="true" sz="2599" spc="519">
                <a:solidFill>
                  <a:srgbClr val="F4F6FF"/>
                </a:solidFill>
                <a:latin typeface="Arimo Bold"/>
                <a:ea typeface="Arimo Bold"/>
                <a:cs typeface="Arimo Bold"/>
                <a:sym typeface="Arimo Bold"/>
              </a:rPr>
              <a:t> Google Colab, Python, Pandas, Seaborn, Power BI, GitHub</a:t>
            </a:r>
          </a:p>
          <a:p>
            <a:pPr algn="l">
              <a:lnSpc>
                <a:spcPts val="3639"/>
              </a:lnSpc>
            </a:pPr>
          </a:p>
          <a:p>
            <a:pPr algn="l">
              <a:lnSpc>
                <a:spcPts val="3639"/>
              </a:lnSpc>
            </a:pPr>
            <a:r>
              <a:rPr lang="en-US" sz="2599" spc="519" b="true">
                <a:solidFill>
                  <a:srgbClr val="F4F6FF"/>
                </a:solidFill>
                <a:latin typeface="Arimo Bold"/>
                <a:ea typeface="Arimo Bold"/>
                <a:cs typeface="Arimo Bold"/>
                <a:sym typeface="Arimo Bold"/>
              </a:rPr>
              <a:t>Data Source:</a:t>
            </a:r>
          </a:p>
          <a:p>
            <a:pPr algn="l" marL="561339" indent="-280669" lvl="1">
              <a:lnSpc>
                <a:spcPts val="3639"/>
              </a:lnSpc>
              <a:buFont typeface="Arial"/>
              <a:buChar char="•"/>
            </a:pPr>
            <a:r>
              <a:rPr lang="en-US" b="true" sz="2599" spc="519">
                <a:solidFill>
                  <a:srgbClr val="F4F6FF"/>
                </a:solidFill>
                <a:latin typeface="Arimo Bold"/>
                <a:ea typeface="Arimo Bold"/>
                <a:cs typeface="Arimo Bold"/>
                <a:sym typeface="Arimo Bold"/>
              </a:rPr>
              <a:t> Environmental Impacts of Food Production Dataset (Our World in Data)</a:t>
            </a:r>
          </a:p>
        </p:txBody>
      </p:sp>
      <p:sp>
        <p:nvSpPr>
          <p:cNvPr name="TextBox 8" id="8"/>
          <p:cNvSpPr txBox="true"/>
          <p:nvPr/>
        </p:nvSpPr>
        <p:spPr>
          <a:xfrm rot="0">
            <a:off x="6911638" y="592662"/>
            <a:ext cx="9025919" cy="2476500"/>
          </a:xfrm>
          <a:prstGeom prst="rect">
            <a:avLst/>
          </a:prstGeom>
        </p:spPr>
        <p:txBody>
          <a:bodyPr anchor="t" rtlCol="false" tIns="0" lIns="0" bIns="0" rIns="0">
            <a:spAutoFit/>
          </a:bodyPr>
          <a:lstStyle/>
          <a:p>
            <a:pPr algn="l" marL="0" indent="0" lvl="0">
              <a:lnSpc>
                <a:spcPts val="9600"/>
              </a:lnSpc>
            </a:pPr>
            <a:r>
              <a:rPr lang="en-US" b="true" sz="8000" spc="400">
                <a:solidFill>
                  <a:srgbClr val="F6FCDF"/>
                </a:solidFill>
                <a:latin typeface="Arimo Bold"/>
                <a:ea typeface="Arimo Bold"/>
                <a:cs typeface="Arimo Bold"/>
                <a:sym typeface="Arimo Bold"/>
              </a:rPr>
              <a:t>PROJECT OVERVIEW</a:t>
            </a:r>
          </a:p>
        </p:txBody>
      </p:sp>
      <p:sp>
        <p:nvSpPr>
          <p:cNvPr name="AutoShape 9" id="9"/>
          <p:cNvSpPr/>
          <p:nvPr/>
        </p:nvSpPr>
        <p:spPr>
          <a:xfrm>
            <a:off x="16978743" y="3167680"/>
            <a:ext cx="0" cy="7754706"/>
          </a:xfrm>
          <a:prstGeom prst="line">
            <a:avLst/>
          </a:prstGeom>
          <a:ln cap="flat" w="38100">
            <a:solidFill>
              <a:srgbClr val="859F3D"/>
            </a:solidFill>
            <a:prstDash val="solid"/>
            <a:headEnd type="oval" len="lg" w="lg"/>
            <a:tailEnd type="oval" len="lg" w="lg"/>
          </a:ln>
        </p:spPr>
      </p:sp>
      <p:sp>
        <p:nvSpPr>
          <p:cNvPr name="Freeform 10" id="10"/>
          <p:cNvSpPr/>
          <p:nvPr/>
        </p:nvSpPr>
        <p:spPr>
          <a:xfrm flipH="false" flipV="false" rot="5400000">
            <a:off x="16832514" y="8573295"/>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6FF"/>
        </a:solidFill>
      </p:bgPr>
    </p:bg>
    <p:spTree>
      <p:nvGrpSpPr>
        <p:cNvPr id="1" name=""/>
        <p:cNvGrpSpPr/>
        <p:nvPr/>
      </p:nvGrpSpPr>
      <p:grpSpPr>
        <a:xfrm>
          <a:off x="0" y="0"/>
          <a:ext cx="0" cy="0"/>
          <a:chOff x="0" y="0"/>
          <a:chExt cx="0" cy="0"/>
        </a:xfrm>
      </p:grpSpPr>
      <p:sp>
        <p:nvSpPr>
          <p:cNvPr name="AutoShape 2" id="2"/>
          <p:cNvSpPr/>
          <p:nvPr/>
        </p:nvSpPr>
        <p:spPr>
          <a:xfrm flipV="true">
            <a:off x="10936793" y="9754500"/>
            <a:ext cx="7754706" cy="0"/>
          </a:xfrm>
          <a:prstGeom prst="line">
            <a:avLst/>
          </a:prstGeom>
          <a:ln cap="flat" w="38100">
            <a:solidFill>
              <a:srgbClr val="31511E"/>
            </a:solidFill>
            <a:prstDash val="solid"/>
            <a:headEnd type="oval" len="lg" w="lg"/>
            <a:tailEnd type="oval" len="lg" w="lg"/>
          </a:ln>
        </p:spPr>
      </p:sp>
      <p:sp>
        <p:nvSpPr>
          <p:cNvPr name="Freeform 3" id="3"/>
          <p:cNvSpPr/>
          <p:nvPr/>
        </p:nvSpPr>
        <p:spPr>
          <a:xfrm flipH="false" flipV="false" rot="0">
            <a:off x="16166134" y="8793336"/>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0"/>
            <a:ext cx="3526885" cy="10287000"/>
            <a:chOff x="0" y="0"/>
            <a:chExt cx="928892" cy="2709333"/>
          </a:xfrm>
        </p:grpSpPr>
        <p:sp>
          <p:nvSpPr>
            <p:cNvPr name="Freeform 5" id="5"/>
            <p:cNvSpPr/>
            <p:nvPr/>
          </p:nvSpPr>
          <p:spPr>
            <a:xfrm flipH="false" flipV="false" rot="0">
              <a:off x="0" y="0"/>
              <a:ext cx="928892" cy="2709333"/>
            </a:xfrm>
            <a:custGeom>
              <a:avLst/>
              <a:gdLst/>
              <a:ahLst/>
              <a:cxnLst/>
              <a:rect r="r" b="b" t="t" l="l"/>
              <a:pathLst>
                <a:path h="2709333" w="928892">
                  <a:moveTo>
                    <a:pt x="0" y="0"/>
                  </a:moveTo>
                  <a:lnTo>
                    <a:pt x="928892" y="0"/>
                  </a:lnTo>
                  <a:lnTo>
                    <a:pt x="928892" y="2709333"/>
                  </a:lnTo>
                  <a:lnTo>
                    <a:pt x="0" y="2709333"/>
                  </a:lnTo>
                  <a:close/>
                </a:path>
              </a:pathLst>
            </a:custGeom>
            <a:solidFill>
              <a:srgbClr val="12372A"/>
            </a:solidFill>
          </p:spPr>
        </p:sp>
        <p:sp>
          <p:nvSpPr>
            <p:cNvPr name="TextBox 6" id="6"/>
            <p:cNvSpPr txBox="true"/>
            <p:nvPr/>
          </p:nvSpPr>
          <p:spPr>
            <a:xfrm>
              <a:off x="0" y="-57150"/>
              <a:ext cx="928892" cy="2766483"/>
            </a:xfrm>
            <a:prstGeom prst="rect">
              <a:avLst/>
            </a:prstGeom>
          </p:spPr>
          <p:txBody>
            <a:bodyPr anchor="ctr" rtlCol="false" tIns="50800" lIns="50800" bIns="50800" rIns="50800"/>
            <a:lstStyle/>
            <a:p>
              <a:pPr algn="ctr">
                <a:lnSpc>
                  <a:spcPts val="3560"/>
                </a:lnSpc>
              </a:pPr>
            </a:p>
          </p:txBody>
        </p:sp>
      </p:grpSp>
      <p:grpSp>
        <p:nvGrpSpPr>
          <p:cNvPr name="Group 7" id="7"/>
          <p:cNvGrpSpPr>
            <a:grpSpLocks noChangeAspect="true"/>
          </p:cNvGrpSpPr>
          <p:nvPr/>
        </p:nvGrpSpPr>
        <p:grpSpPr>
          <a:xfrm rot="0">
            <a:off x="1488705" y="1028700"/>
            <a:ext cx="4159154" cy="8229600"/>
            <a:chOff x="0" y="0"/>
            <a:chExt cx="2620010" cy="5184140"/>
          </a:xfrm>
        </p:grpSpPr>
        <p:sp>
          <p:nvSpPr>
            <p:cNvPr name="Freeform 8" id="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9" id="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1263" t="0" r="-31263" b="0"/>
              </a:stretch>
            </a:blipFill>
          </p:spPr>
        </p:sp>
        <p:sp>
          <p:nvSpPr>
            <p:cNvPr name="Freeform 10" id="1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1" id="1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2" id="1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3" id="1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4" id="1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5" id="1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6" id="1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7" id="17"/>
          <p:cNvSpPr txBox="true"/>
          <p:nvPr/>
        </p:nvSpPr>
        <p:spPr>
          <a:xfrm rot="0">
            <a:off x="6239027" y="1900429"/>
            <a:ext cx="11020273" cy="7357871"/>
          </a:xfrm>
          <a:prstGeom prst="rect">
            <a:avLst/>
          </a:prstGeom>
        </p:spPr>
        <p:txBody>
          <a:bodyPr anchor="t" rtlCol="false" tIns="0" lIns="0" bIns="0" rIns="0">
            <a:spAutoFit/>
          </a:bodyPr>
          <a:lstStyle/>
          <a:p>
            <a:pPr algn="just" marL="453393" indent="-226697" lvl="1">
              <a:lnSpc>
                <a:spcPts val="3234"/>
              </a:lnSpc>
              <a:buAutoNum type="arabicPeriod" startAt="1"/>
            </a:pPr>
            <a:r>
              <a:rPr lang="en-US" sz="2100" spc="420">
                <a:solidFill>
                  <a:srgbClr val="12372A"/>
                </a:solidFill>
                <a:latin typeface="Garet"/>
                <a:ea typeface="Garet"/>
                <a:cs typeface="Garet"/>
                <a:sym typeface="Garet"/>
              </a:rPr>
              <a:t>Which food products have the highest overall carbon footprint (total emissions per kg)?</a:t>
            </a:r>
          </a:p>
          <a:p>
            <a:pPr algn="just" marL="453393" indent="-226697" lvl="1">
              <a:lnSpc>
                <a:spcPts val="3234"/>
              </a:lnSpc>
              <a:buAutoNum type="arabicPeriod" startAt="1"/>
            </a:pPr>
            <a:r>
              <a:rPr lang="en-US" sz="2100" spc="420">
                <a:solidFill>
                  <a:srgbClr val="12372A"/>
                </a:solidFill>
                <a:latin typeface="Garet"/>
                <a:ea typeface="Garet"/>
                <a:cs typeface="Garet"/>
                <a:sym typeface="Garet"/>
              </a:rPr>
              <a:t>How do plant-based foods compare to animal-based foods in terms of total environmental impact?</a:t>
            </a:r>
          </a:p>
          <a:p>
            <a:pPr algn="just" marL="453393" indent="-226697" lvl="1">
              <a:lnSpc>
                <a:spcPts val="3234"/>
              </a:lnSpc>
              <a:buAutoNum type="arabicPeriod" startAt="1"/>
            </a:pPr>
            <a:r>
              <a:rPr lang="en-US" sz="2100" spc="420">
                <a:solidFill>
                  <a:srgbClr val="12372A"/>
                </a:solidFill>
                <a:latin typeface="Garet"/>
                <a:ea typeface="Garet"/>
                <a:cs typeface="Garet"/>
                <a:sym typeface="Garet"/>
              </a:rPr>
              <a:t>Which stage of the food lifecycle (farm, processing, transport, packaging, retail) contributes most to emissions across different foods?</a:t>
            </a:r>
          </a:p>
          <a:p>
            <a:pPr algn="just" marL="453393" indent="-226697" lvl="1">
              <a:lnSpc>
                <a:spcPts val="3234"/>
              </a:lnSpc>
              <a:buAutoNum type="arabicPeriod" startAt="1"/>
            </a:pPr>
            <a:r>
              <a:rPr lang="en-US" sz="2100" spc="420">
                <a:solidFill>
                  <a:srgbClr val="12372A"/>
                </a:solidFill>
                <a:latin typeface="Garet"/>
                <a:ea typeface="Garet"/>
                <a:cs typeface="Garet"/>
                <a:sym typeface="Garet"/>
              </a:rPr>
              <a:t>Which foods consume the most land and water resources?</a:t>
            </a:r>
          </a:p>
          <a:p>
            <a:pPr algn="just" marL="453393" indent="-226697" lvl="1">
              <a:lnSpc>
                <a:spcPts val="3234"/>
              </a:lnSpc>
              <a:buAutoNum type="arabicPeriod" startAt="1"/>
            </a:pPr>
            <a:r>
              <a:rPr lang="en-US" sz="2100" spc="420">
                <a:solidFill>
                  <a:srgbClr val="12372A"/>
                </a:solidFill>
                <a:latin typeface="Garet"/>
                <a:ea typeface="Garet"/>
                <a:cs typeface="Garet"/>
                <a:sym typeface="Garet"/>
              </a:rPr>
              <a:t>Is there a trade-off between water usage and carbon emissions across foods (e.g., rice is low land use but high water use)?</a:t>
            </a:r>
          </a:p>
          <a:p>
            <a:pPr algn="just" marL="453393" indent="-226697" lvl="1">
              <a:lnSpc>
                <a:spcPts val="3234"/>
              </a:lnSpc>
              <a:buAutoNum type="arabicPeriod" startAt="1"/>
            </a:pPr>
            <a:r>
              <a:rPr lang="en-US" sz="2100" spc="420">
                <a:solidFill>
                  <a:srgbClr val="12372A"/>
                </a:solidFill>
                <a:latin typeface="Garet"/>
                <a:ea typeface="Garet"/>
                <a:cs typeface="Garet"/>
                <a:sym typeface="Garet"/>
              </a:rPr>
              <a:t>Which food categories (meat, dairy, cereals, vegetables, oils, etc.) contribute most to eutrophication (nutrient pollution)?</a:t>
            </a:r>
          </a:p>
          <a:p>
            <a:pPr algn="just" marL="453393" indent="-226697" lvl="1">
              <a:lnSpc>
                <a:spcPts val="3234"/>
              </a:lnSpc>
              <a:buAutoNum type="arabicPeriod" startAt="1"/>
            </a:pPr>
            <a:r>
              <a:rPr lang="en-US" sz="2100" spc="420">
                <a:solidFill>
                  <a:srgbClr val="12372A"/>
                </a:solidFill>
                <a:latin typeface="Garet"/>
                <a:ea typeface="Garet"/>
                <a:cs typeface="Garet"/>
                <a:sym typeface="Garet"/>
              </a:rPr>
              <a:t>Which foods have the lowest environmental footprint and can be promoted as sustainable alternatives?</a:t>
            </a:r>
          </a:p>
          <a:p>
            <a:pPr algn="just">
              <a:lnSpc>
                <a:spcPts val="3234"/>
              </a:lnSpc>
            </a:pPr>
          </a:p>
        </p:txBody>
      </p:sp>
      <p:grpSp>
        <p:nvGrpSpPr>
          <p:cNvPr name="Group 18" id="18"/>
          <p:cNvGrpSpPr/>
          <p:nvPr/>
        </p:nvGrpSpPr>
        <p:grpSpPr>
          <a:xfrm rot="0">
            <a:off x="6239027" y="514992"/>
            <a:ext cx="11612335" cy="1027416"/>
            <a:chOff x="0" y="0"/>
            <a:chExt cx="15483113" cy="1369888"/>
          </a:xfrm>
        </p:grpSpPr>
        <p:sp>
          <p:nvSpPr>
            <p:cNvPr name="TextBox 19" id="19"/>
            <p:cNvSpPr txBox="true"/>
            <p:nvPr/>
          </p:nvSpPr>
          <p:spPr>
            <a:xfrm rot="0">
              <a:off x="1135727" y="-161925"/>
              <a:ext cx="14347386" cy="1531813"/>
            </a:xfrm>
            <a:prstGeom prst="rect">
              <a:avLst/>
            </a:prstGeom>
          </p:spPr>
          <p:txBody>
            <a:bodyPr anchor="t" rtlCol="false" tIns="0" lIns="0" bIns="0" rIns="0">
              <a:spAutoFit/>
            </a:bodyPr>
            <a:lstStyle/>
            <a:p>
              <a:pPr algn="l" marL="0" indent="0" lvl="0">
                <a:lnSpc>
                  <a:spcPts val="9520"/>
                </a:lnSpc>
              </a:pPr>
              <a:r>
                <a:rPr lang="en-US" b="true" sz="6800" spc="340">
                  <a:solidFill>
                    <a:srgbClr val="12372A"/>
                  </a:solidFill>
                  <a:latin typeface="Arimo Bold"/>
                  <a:ea typeface="Arimo Bold"/>
                  <a:cs typeface="Arimo Bold"/>
                  <a:sym typeface="Arimo Bold"/>
                </a:rPr>
                <a:t>BUSINESS QUESTIONS</a:t>
              </a:r>
            </a:p>
          </p:txBody>
        </p:sp>
        <p:grpSp>
          <p:nvGrpSpPr>
            <p:cNvPr name="Group 20" id="20"/>
            <p:cNvGrpSpPr/>
            <p:nvPr/>
          </p:nvGrpSpPr>
          <p:grpSpPr>
            <a:xfrm rot="0">
              <a:off x="0" y="474246"/>
              <a:ext cx="880303" cy="880303"/>
              <a:chOff x="0" y="0"/>
              <a:chExt cx="406400" cy="406400"/>
            </a:xfrm>
          </p:grpSpPr>
          <p:sp>
            <p:nvSpPr>
              <p:cNvPr name="Freeform 21" id="21"/>
              <p:cNvSpPr/>
              <p:nvPr/>
            </p:nvSpPr>
            <p:spPr>
              <a:xfrm flipH="false" flipV="false" rot="0">
                <a:off x="0" y="0"/>
                <a:ext cx="406400" cy="406400"/>
              </a:xfrm>
              <a:custGeom>
                <a:avLst/>
                <a:gdLst/>
                <a:ahLst/>
                <a:cxnLst/>
                <a:rect r="r" b="b" t="t" l="l"/>
                <a:pathLst>
                  <a:path h="406400" w="406400">
                    <a:moveTo>
                      <a:pt x="203200" y="0"/>
                    </a:moveTo>
                    <a:lnTo>
                      <a:pt x="203200" y="0"/>
                    </a:lnTo>
                    <a:lnTo>
                      <a:pt x="0" y="203200"/>
                    </a:lnTo>
                    <a:lnTo>
                      <a:pt x="203200" y="406400"/>
                    </a:lnTo>
                    <a:lnTo>
                      <a:pt x="203200" y="406400"/>
                    </a:lnTo>
                    <a:lnTo>
                      <a:pt x="406400" y="203200"/>
                    </a:lnTo>
                    <a:lnTo>
                      <a:pt x="203200" y="0"/>
                    </a:lnTo>
                    <a:close/>
                  </a:path>
                </a:pathLst>
              </a:custGeom>
              <a:solidFill>
                <a:srgbClr val="12372A"/>
              </a:solidFill>
            </p:spPr>
          </p:sp>
          <p:sp>
            <p:nvSpPr>
              <p:cNvPr name="TextBox 22" id="22"/>
              <p:cNvSpPr txBox="true"/>
              <p:nvPr/>
            </p:nvSpPr>
            <p:spPr>
              <a:xfrm>
                <a:off x="152400" y="-57150"/>
                <a:ext cx="101600" cy="463550"/>
              </a:xfrm>
              <a:prstGeom prst="rect">
                <a:avLst/>
              </a:prstGeom>
            </p:spPr>
            <p:txBody>
              <a:bodyPr anchor="ctr" rtlCol="false" tIns="50800" lIns="50800" bIns="50800" rIns="50800"/>
              <a:lstStyle/>
              <a:p>
                <a:pPr algn="ctr">
                  <a:lnSpc>
                    <a:spcPts val="3560"/>
                  </a:lnSpc>
                </a:pPr>
              </a:p>
            </p:txBody>
          </p:sp>
        </p:gr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AutoShape 3" id="3"/>
          <p:cNvSpPr/>
          <p:nvPr/>
        </p:nvSpPr>
        <p:spPr>
          <a:xfrm flipV="true">
            <a:off x="10936793" y="9754500"/>
            <a:ext cx="7754706" cy="0"/>
          </a:xfrm>
          <a:prstGeom prst="line">
            <a:avLst/>
          </a:prstGeom>
          <a:ln cap="flat" w="38100">
            <a:solidFill>
              <a:srgbClr val="859F3D"/>
            </a:solidFill>
            <a:prstDash val="solid"/>
            <a:headEnd type="oval" len="lg" w="lg"/>
            <a:tailEnd type="oval" len="lg" w="lg"/>
          </a:ln>
        </p:spPr>
      </p:sp>
      <p:sp>
        <p:nvSpPr>
          <p:cNvPr name="Freeform 4" id="4"/>
          <p:cNvSpPr/>
          <p:nvPr/>
        </p:nvSpPr>
        <p:spPr>
          <a:xfrm flipH="false" flipV="false" rot="0">
            <a:off x="16166134" y="8793336"/>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990600"/>
            <a:ext cx="16230600" cy="1257300"/>
          </a:xfrm>
          <a:prstGeom prst="rect">
            <a:avLst/>
          </a:prstGeom>
        </p:spPr>
        <p:txBody>
          <a:bodyPr anchor="t" rtlCol="false" tIns="0" lIns="0" bIns="0" rIns="0">
            <a:spAutoFit/>
          </a:bodyPr>
          <a:lstStyle/>
          <a:p>
            <a:pPr algn="r" marL="0" indent="0" lvl="0">
              <a:lnSpc>
                <a:spcPts val="9600"/>
              </a:lnSpc>
            </a:pPr>
            <a:r>
              <a:rPr lang="en-US" b="true" sz="8000" spc="400">
                <a:solidFill>
                  <a:srgbClr val="F6FCDF"/>
                </a:solidFill>
                <a:latin typeface="Arimo Bold"/>
                <a:ea typeface="Arimo Bold"/>
                <a:cs typeface="Arimo Bold"/>
                <a:sym typeface="Arimo Bold"/>
              </a:rPr>
              <a:t>DATA OVERVIEW</a:t>
            </a:r>
          </a:p>
        </p:txBody>
      </p:sp>
      <p:grpSp>
        <p:nvGrpSpPr>
          <p:cNvPr name="Group 6" id="6"/>
          <p:cNvGrpSpPr/>
          <p:nvPr/>
        </p:nvGrpSpPr>
        <p:grpSpPr>
          <a:xfrm rot="0">
            <a:off x="-3377523" y="2725670"/>
            <a:ext cx="17957062" cy="5589897"/>
            <a:chOff x="0" y="0"/>
            <a:chExt cx="1305525" cy="406400"/>
          </a:xfrm>
        </p:grpSpPr>
        <p:sp>
          <p:nvSpPr>
            <p:cNvPr name="Freeform 7" id="7"/>
            <p:cNvSpPr/>
            <p:nvPr/>
          </p:nvSpPr>
          <p:spPr>
            <a:xfrm flipH="false" flipV="false" rot="0">
              <a:off x="0" y="0"/>
              <a:ext cx="1305525" cy="406400"/>
            </a:xfrm>
            <a:custGeom>
              <a:avLst/>
              <a:gdLst/>
              <a:ahLst/>
              <a:cxnLst/>
              <a:rect r="r" b="b" t="t" l="l"/>
              <a:pathLst>
                <a:path h="406400" w="1305525">
                  <a:moveTo>
                    <a:pt x="1102325" y="0"/>
                  </a:moveTo>
                  <a:lnTo>
                    <a:pt x="203200" y="0"/>
                  </a:lnTo>
                  <a:lnTo>
                    <a:pt x="0" y="203200"/>
                  </a:lnTo>
                  <a:lnTo>
                    <a:pt x="203200" y="406400"/>
                  </a:lnTo>
                  <a:lnTo>
                    <a:pt x="1102325" y="406400"/>
                  </a:lnTo>
                  <a:lnTo>
                    <a:pt x="1305525" y="203200"/>
                  </a:lnTo>
                  <a:lnTo>
                    <a:pt x="1102325" y="0"/>
                  </a:lnTo>
                  <a:close/>
                </a:path>
              </a:pathLst>
            </a:custGeom>
            <a:solidFill>
              <a:srgbClr val="1A1A19">
                <a:alpha val="60000"/>
              </a:srgbClr>
            </a:solidFill>
          </p:spPr>
        </p:sp>
        <p:sp>
          <p:nvSpPr>
            <p:cNvPr name="TextBox 8" id="8"/>
            <p:cNvSpPr txBox="true"/>
            <p:nvPr/>
          </p:nvSpPr>
          <p:spPr>
            <a:xfrm>
              <a:off x="152400" y="-57150"/>
              <a:ext cx="1000725" cy="463550"/>
            </a:xfrm>
            <a:prstGeom prst="rect">
              <a:avLst/>
            </a:prstGeom>
          </p:spPr>
          <p:txBody>
            <a:bodyPr anchor="ctr" rtlCol="false" tIns="50800" lIns="50800" bIns="50800" rIns="50800"/>
            <a:lstStyle/>
            <a:p>
              <a:pPr algn="ctr">
                <a:lnSpc>
                  <a:spcPts val="3560"/>
                </a:lnSpc>
              </a:pPr>
            </a:p>
          </p:txBody>
        </p:sp>
      </p:grpSp>
      <p:sp>
        <p:nvSpPr>
          <p:cNvPr name="TextBox 9" id="9"/>
          <p:cNvSpPr txBox="true"/>
          <p:nvPr/>
        </p:nvSpPr>
        <p:spPr>
          <a:xfrm rot="0">
            <a:off x="1028700" y="4358568"/>
            <a:ext cx="11184116" cy="2266949"/>
          </a:xfrm>
          <a:prstGeom prst="rect">
            <a:avLst/>
          </a:prstGeom>
        </p:spPr>
        <p:txBody>
          <a:bodyPr anchor="t" rtlCol="false" tIns="0" lIns="0" bIns="0" rIns="0">
            <a:spAutoFit/>
          </a:bodyPr>
          <a:lstStyle/>
          <a:p>
            <a:pPr algn="l" marL="431804" indent="-215902" lvl="1">
              <a:lnSpc>
                <a:spcPts val="3000"/>
              </a:lnSpc>
              <a:buFont typeface="Arial"/>
              <a:buChar char="•"/>
            </a:pPr>
            <a:r>
              <a:rPr lang="en-US" sz="2000" spc="400">
                <a:solidFill>
                  <a:srgbClr val="F4F6FF"/>
                </a:solidFill>
                <a:latin typeface="Garet"/>
                <a:ea typeface="Garet"/>
                <a:cs typeface="Garet"/>
                <a:sym typeface="Garet"/>
              </a:rPr>
              <a:t>Dataset shape: 43 food products × 23 metrics</a:t>
            </a:r>
          </a:p>
          <a:p>
            <a:pPr algn="l" marL="431804" indent="-215902" lvl="1">
              <a:lnSpc>
                <a:spcPts val="3000"/>
              </a:lnSpc>
              <a:buFont typeface="Arial"/>
              <a:buChar char="•"/>
            </a:pPr>
            <a:r>
              <a:rPr lang="en-US" sz="2000" spc="400">
                <a:solidFill>
                  <a:srgbClr val="F4F6FF"/>
                </a:solidFill>
                <a:latin typeface="Garet"/>
                <a:ea typeface="Garet"/>
                <a:cs typeface="Garet"/>
                <a:sym typeface="Garet"/>
              </a:rPr>
              <a:t>Key variables: emissions, land use, water use, eutrophication</a:t>
            </a:r>
          </a:p>
          <a:p>
            <a:pPr algn="l" marL="431804" indent="-215902" lvl="1">
              <a:lnSpc>
                <a:spcPts val="3000"/>
              </a:lnSpc>
              <a:buFont typeface="Arial"/>
              <a:buChar char="•"/>
            </a:pPr>
            <a:r>
              <a:rPr lang="en-US" sz="2000" spc="400">
                <a:solidFill>
                  <a:srgbClr val="F4F6FF"/>
                </a:solidFill>
                <a:latin typeface="Garet"/>
                <a:ea typeface="Garet"/>
                <a:cs typeface="Garet"/>
                <a:sym typeface="Garet"/>
              </a:rPr>
              <a:t>Data cleaning: handled missing values, standardized column names</a:t>
            </a:r>
          </a:p>
          <a:p>
            <a:pPr algn="l">
              <a:lnSpc>
                <a:spcPts val="30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2519190" y="2108277"/>
            <a:ext cx="6523106" cy="6070447"/>
            <a:chOff x="0" y="0"/>
            <a:chExt cx="1718020" cy="1598801"/>
          </a:xfrm>
        </p:grpSpPr>
        <p:sp>
          <p:nvSpPr>
            <p:cNvPr name="Freeform 3" id="3"/>
            <p:cNvSpPr/>
            <p:nvPr/>
          </p:nvSpPr>
          <p:spPr>
            <a:xfrm flipH="false" flipV="false" rot="0">
              <a:off x="0" y="0"/>
              <a:ext cx="1718020" cy="1598801"/>
            </a:xfrm>
            <a:custGeom>
              <a:avLst/>
              <a:gdLst/>
              <a:ahLst/>
              <a:cxnLst/>
              <a:rect r="r" b="b" t="t" l="l"/>
              <a:pathLst>
                <a:path h="1598801" w="1718020">
                  <a:moveTo>
                    <a:pt x="0" y="0"/>
                  </a:moveTo>
                  <a:lnTo>
                    <a:pt x="1718020" y="0"/>
                  </a:lnTo>
                  <a:lnTo>
                    <a:pt x="1718020" y="1598801"/>
                  </a:lnTo>
                  <a:lnTo>
                    <a:pt x="0" y="1598801"/>
                  </a:lnTo>
                  <a:close/>
                </a:path>
              </a:pathLst>
            </a:custGeom>
            <a:solidFill>
              <a:srgbClr val="F5F8EE"/>
            </a:solidFill>
            <a:ln cap="sq">
              <a:noFill/>
              <a:prstDash val="solid"/>
              <a:miter/>
            </a:ln>
          </p:spPr>
        </p:sp>
        <p:sp>
          <p:nvSpPr>
            <p:cNvPr name="TextBox 4" id="4"/>
            <p:cNvSpPr txBox="true"/>
            <p:nvPr/>
          </p:nvSpPr>
          <p:spPr>
            <a:xfrm>
              <a:off x="0" y="-57150"/>
              <a:ext cx="1718020" cy="1655951"/>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5" id="5"/>
          <p:cNvGrpSpPr/>
          <p:nvPr/>
        </p:nvGrpSpPr>
        <p:grpSpPr>
          <a:xfrm rot="0">
            <a:off x="12974222" y="3054179"/>
            <a:ext cx="874849" cy="874849"/>
            <a:chOff x="0" y="0"/>
            <a:chExt cx="230413" cy="230413"/>
          </a:xfrm>
        </p:grpSpPr>
        <p:sp>
          <p:nvSpPr>
            <p:cNvPr name="Freeform 6" id="6"/>
            <p:cNvSpPr/>
            <p:nvPr/>
          </p:nvSpPr>
          <p:spPr>
            <a:xfrm flipH="false" flipV="false" rot="0">
              <a:off x="0" y="0"/>
              <a:ext cx="230413" cy="230413"/>
            </a:xfrm>
            <a:custGeom>
              <a:avLst/>
              <a:gdLst/>
              <a:ahLst/>
              <a:cxnLst/>
              <a:rect r="r" b="b" t="t" l="l"/>
              <a:pathLst>
                <a:path h="230413" w="230413">
                  <a:moveTo>
                    <a:pt x="0" y="0"/>
                  </a:moveTo>
                  <a:lnTo>
                    <a:pt x="230413" y="0"/>
                  </a:lnTo>
                  <a:lnTo>
                    <a:pt x="230413" y="230413"/>
                  </a:lnTo>
                  <a:lnTo>
                    <a:pt x="0" y="230413"/>
                  </a:lnTo>
                  <a:close/>
                </a:path>
              </a:pathLst>
            </a:custGeom>
            <a:solidFill>
              <a:srgbClr val="577550"/>
            </a:solidFill>
          </p:spPr>
        </p:sp>
        <p:sp>
          <p:nvSpPr>
            <p:cNvPr name="TextBox 7" id="7"/>
            <p:cNvSpPr txBox="true"/>
            <p:nvPr/>
          </p:nvSpPr>
          <p:spPr>
            <a:xfrm>
              <a:off x="0" y="-57150"/>
              <a:ext cx="230413" cy="287563"/>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13265383" y="3272935"/>
            <a:ext cx="292528" cy="437338"/>
          </a:xfrm>
          <a:custGeom>
            <a:avLst/>
            <a:gdLst/>
            <a:ahLst/>
            <a:cxnLst/>
            <a:rect r="r" b="b" t="t" l="l"/>
            <a:pathLst>
              <a:path h="437338" w="292528">
                <a:moveTo>
                  <a:pt x="0" y="0"/>
                </a:moveTo>
                <a:lnTo>
                  <a:pt x="292528" y="0"/>
                </a:lnTo>
                <a:lnTo>
                  <a:pt x="292528" y="437338"/>
                </a:lnTo>
                <a:lnTo>
                  <a:pt x="0" y="43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4067529" y="2942622"/>
            <a:ext cx="4161122" cy="1589403"/>
          </a:xfrm>
          <a:prstGeom prst="rect">
            <a:avLst/>
          </a:prstGeom>
        </p:spPr>
        <p:txBody>
          <a:bodyPr anchor="t" rtlCol="false" tIns="0" lIns="0" bIns="0" rIns="0">
            <a:spAutoFit/>
          </a:bodyPr>
          <a:lstStyle/>
          <a:p>
            <a:pPr algn="l">
              <a:lnSpc>
                <a:spcPts val="3220"/>
              </a:lnSpc>
            </a:pPr>
            <a:r>
              <a:rPr lang="en-US" sz="2300" b="true">
                <a:solidFill>
                  <a:srgbClr val="134E1A"/>
                </a:solidFill>
                <a:latin typeface="Aileron Bold"/>
                <a:ea typeface="Aileron Bold"/>
                <a:cs typeface="Aileron Bold"/>
                <a:sym typeface="Aileron Bold"/>
              </a:rPr>
              <a:t>Beef (beef herd) has the highest carbon footprint at ~59.6 kg CO₂-eq/kg, far higher than any other food.</a:t>
            </a:r>
          </a:p>
        </p:txBody>
      </p:sp>
      <p:grpSp>
        <p:nvGrpSpPr>
          <p:cNvPr name="Group 10" id="10"/>
          <p:cNvGrpSpPr/>
          <p:nvPr/>
        </p:nvGrpSpPr>
        <p:grpSpPr>
          <a:xfrm rot="0">
            <a:off x="12935322" y="4960909"/>
            <a:ext cx="814284" cy="814284"/>
            <a:chOff x="0" y="0"/>
            <a:chExt cx="230413" cy="230413"/>
          </a:xfrm>
        </p:grpSpPr>
        <p:sp>
          <p:nvSpPr>
            <p:cNvPr name="Freeform 11" id="11"/>
            <p:cNvSpPr/>
            <p:nvPr/>
          </p:nvSpPr>
          <p:spPr>
            <a:xfrm flipH="false" flipV="false" rot="0">
              <a:off x="0" y="0"/>
              <a:ext cx="230413" cy="230413"/>
            </a:xfrm>
            <a:custGeom>
              <a:avLst/>
              <a:gdLst/>
              <a:ahLst/>
              <a:cxnLst/>
              <a:rect r="r" b="b" t="t" l="l"/>
              <a:pathLst>
                <a:path h="230413" w="230413">
                  <a:moveTo>
                    <a:pt x="0" y="0"/>
                  </a:moveTo>
                  <a:lnTo>
                    <a:pt x="230413" y="0"/>
                  </a:lnTo>
                  <a:lnTo>
                    <a:pt x="230413" y="230413"/>
                  </a:lnTo>
                  <a:lnTo>
                    <a:pt x="0" y="230413"/>
                  </a:lnTo>
                  <a:close/>
                </a:path>
              </a:pathLst>
            </a:custGeom>
            <a:solidFill>
              <a:srgbClr val="577550"/>
            </a:solidFill>
          </p:spPr>
        </p:sp>
        <p:sp>
          <p:nvSpPr>
            <p:cNvPr name="TextBox 12" id="12"/>
            <p:cNvSpPr txBox="true"/>
            <p:nvPr/>
          </p:nvSpPr>
          <p:spPr>
            <a:xfrm>
              <a:off x="0" y="-57150"/>
              <a:ext cx="230413" cy="287563"/>
            </a:xfrm>
            <a:prstGeom prst="rect">
              <a:avLst/>
            </a:prstGeom>
          </p:spPr>
          <p:txBody>
            <a:bodyPr anchor="ctr" rtlCol="false" tIns="50800" lIns="50800" bIns="50800" rIns="50800"/>
            <a:lstStyle/>
            <a:p>
              <a:pPr algn="ctr">
                <a:lnSpc>
                  <a:spcPts val="3500"/>
                </a:lnSpc>
              </a:pPr>
            </a:p>
          </p:txBody>
        </p:sp>
      </p:grpSp>
      <p:sp>
        <p:nvSpPr>
          <p:cNvPr name="Freeform 13" id="13"/>
          <p:cNvSpPr/>
          <p:nvPr/>
        </p:nvSpPr>
        <p:spPr>
          <a:xfrm flipH="false" flipV="false" rot="0">
            <a:off x="13206326" y="5164520"/>
            <a:ext cx="272276" cy="407062"/>
          </a:xfrm>
          <a:custGeom>
            <a:avLst/>
            <a:gdLst/>
            <a:ahLst/>
            <a:cxnLst/>
            <a:rect r="r" b="b" t="t" l="l"/>
            <a:pathLst>
              <a:path h="407062" w="272276">
                <a:moveTo>
                  <a:pt x="0" y="0"/>
                </a:moveTo>
                <a:lnTo>
                  <a:pt x="272276" y="0"/>
                </a:lnTo>
                <a:lnTo>
                  <a:pt x="272276" y="407062"/>
                </a:lnTo>
                <a:lnTo>
                  <a:pt x="0" y="407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4008180" y="4913284"/>
            <a:ext cx="4279820" cy="1189355"/>
          </a:xfrm>
          <a:prstGeom prst="rect">
            <a:avLst/>
          </a:prstGeom>
        </p:spPr>
        <p:txBody>
          <a:bodyPr anchor="t" rtlCol="false" tIns="0" lIns="0" bIns="0" rIns="0">
            <a:spAutoFit/>
          </a:bodyPr>
          <a:lstStyle/>
          <a:p>
            <a:pPr algn="l">
              <a:lnSpc>
                <a:spcPts val="3220"/>
              </a:lnSpc>
            </a:pPr>
            <a:r>
              <a:rPr lang="en-US" sz="2300" b="true">
                <a:solidFill>
                  <a:srgbClr val="134E1A"/>
                </a:solidFill>
                <a:latin typeface="Aileron Bold"/>
                <a:ea typeface="Aileron Bold"/>
                <a:cs typeface="Aileron Bold"/>
                <a:sym typeface="Aileron Bold"/>
              </a:rPr>
              <a:t>Other high-impact foods: Lamb &amp; Mutton, Cheese, Dairy Beef, Dark Chocolate.</a:t>
            </a:r>
          </a:p>
        </p:txBody>
      </p:sp>
      <p:grpSp>
        <p:nvGrpSpPr>
          <p:cNvPr name="Group 15" id="15"/>
          <p:cNvGrpSpPr/>
          <p:nvPr/>
        </p:nvGrpSpPr>
        <p:grpSpPr>
          <a:xfrm rot="0">
            <a:off x="12935322" y="6611030"/>
            <a:ext cx="874849" cy="874849"/>
            <a:chOff x="0" y="0"/>
            <a:chExt cx="230413" cy="230413"/>
          </a:xfrm>
        </p:grpSpPr>
        <p:sp>
          <p:nvSpPr>
            <p:cNvPr name="Freeform 16" id="16"/>
            <p:cNvSpPr/>
            <p:nvPr/>
          </p:nvSpPr>
          <p:spPr>
            <a:xfrm flipH="false" flipV="false" rot="0">
              <a:off x="0" y="0"/>
              <a:ext cx="230413" cy="230413"/>
            </a:xfrm>
            <a:custGeom>
              <a:avLst/>
              <a:gdLst/>
              <a:ahLst/>
              <a:cxnLst/>
              <a:rect r="r" b="b" t="t" l="l"/>
              <a:pathLst>
                <a:path h="230413" w="230413">
                  <a:moveTo>
                    <a:pt x="0" y="0"/>
                  </a:moveTo>
                  <a:lnTo>
                    <a:pt x="230413" y="0"/>
                  </a:lnTo>
                  <a:lnTo>
                    <a:pt x="230413" y="230413"/>
                  </a:lnTo>
                  <a:lnTo>
                    <a:pt x="0" y="230413"/>
                  </a:lnTo>
                  <a:close/>
                </a:path>
              </a:pathLst>
            </a:custGeom>
            <a:solidFill>
              <a:srgbClr val="577550"/>
            </a:solidFill>
          </p:spPr>
        </p:sp>
        <p:sp>
          <p:nvSpPr>
            <p:cNvPr name="TextBox 17" id="17"/>
            <p:cNvSpPr txBox="true"/>
            <p:nvPr/>
          </p:nvSpPr>
          <p:spPr>
            <a:xfrm>
              <a:off x="0" y="-57150"/>
              <a:ext cx="230413" cy="287563"/>
            </a:xfrm>
            <a:prstGeom prst="rect">
              <a:avLst/>
            </a:prstGeom>
          </p:spPr>
          <p:txBody>
            <a:bodyPr anchor="ctr" rtlCol="false" tIns="50800" lIns="50800" bIns="50800" rIns="50800"/>
            <a:lstStyle/>
            <a:p>
              <a:pPr algn="ctr">
                <a:lnSpc>
                  <a:spcPts val="3500"/>
                </a:lnSpc>
              </a:pPr>
            </a:p>
          </p:txBody>
        </p:sp>
      </p:grpSp>
      <p:sp>
        <p:nvSpPr>
          <p:cNvPr name="Freeform 18" id="18"/>
          <p:cNvSpPr/>
          <p:nvPr/>
        </p:nvSpPr>
        <p:spPr>
          <a:xfrm flipH="false" flipV="false" rot="0">
            <a:off x="13226483" y="6829786"/>
            <a:ext cx="292528" cy="437338"/>
          </a:xfrm>
          <a:custGeom>
            <a:avLst/>
            <a:gdLst/>
            <a:ahLst/>
            <a:cxnLst/>
            <a:rect r="r" b="b" t="t" l="l"/>
            <a:pathLst>
              <a:path h="437338" w="292528">
                <a:moveTo>
                  <a:pt x="0" y="0"/>
                </a:moveTo>
                <a:lnTo>
                  <a:pt x="292528" y="0"/>
                </a:lnTo>
                <a:lnTo>
                  <a:pt x="292528" y="437338"/>
                </a:lnTo>
                <a:lnTo>
                  <a:pt x="0" y="43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4087977" y="6563405"/>
            <a:ext cx="4140674" cy="1589403"/>
          </a:xfrm>
          <a:prstGeom prst="rect">
            <a:avLst/>
          </a:prstGeom>
        </p:spPr>
        <p:txBody>
          <a:bodyPr anchor="t" rtlCol="false" tIns="0" lIns="0" bIns="0" rIns="0">
            <a:spAutoFit/>
          </a:bodyPr>
          <a:lstStyle/>
          <a:p>
            <a:pPr algn="l">
              <a:lnSpc>
                <a:spcPts val="3220"/>
              </a:lnSpc>
            </a:pPr>
            <a:r>
              <a:rPr lang="en-US" sz="2300" b="true">
                <a:solidFill>
                  <a:srgbClr val="134E1A"/>
                </a:solidFill>
                <a:latin typeface="Aileron Bold"/>
                <a:ea typeface="Aileron Bold"/>
                <a:cs typeface="Aileron Bold"/>
                <a:sym typeface="Aileron Bold"/>
              </a:rPr>
              <a:t>Animal-based foods dominate the top emitters, while plant-based foods show significantly lower emissions.</a:t>
            </a:r>
          </a:p>
        </p:txBody>
      </p:sp>
      <p:sp>
        <p:nvSpPr>
          <p:cNvPr name="AutoShape 20" id="20"/>
          <p:cNvSpPr/>
          <p:nvPr/>
        </p:nvSpPr>
        <p:spPr>
          <a:xfrm flipV="true">
            <a:off x="0" y="9896378"/>
            <a:ext cx="7754706" cy="0"/>
          </a:xfrm>
          <a:prstGeom prst="line">
            <a:avLst/>
          </a:prstGeom>
          <a:ln cap="flat" w="38100">
            <a:solidFill>
              <a:srgbClr val="859F3D"/>
            </a:solidFill>
            <a:prstDash val="solid"/>
            <a:headEnd type="oval" len="lg" w="lg"/>
            <a:tailEnd type="oval" len="lg" w="lg"/>
          </a:ln>
        </p:spPr>
      </p:sp>
      <p:sp>
        <p:nvSpPr>
          <p:cNvPr name="Freeform 21" id="21"/>
          <p:cNvSpPr/>
          <p:nvPr/>
        </p:nvSpPr>
        <p:spPr>
          <a:xfrm flipH="false" flipV="false" rot="0">
            <a:off x="616000" y="9020044"/>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454075" y="1597183"/>
            <a:ext cx="11903190" cy="6354240"/>
          </a:xfrm>
          <a:custGeom>
            <a:avLst/>
            <a:gdLst/>
            <a:ahLst/>
            <a:cxnLst/>
            <a:rect r="r" b="b" t="t" l="l"/>
            <a:pathLst>
              <a:path h="6354240" w="11903190">
                <a:moveTo>
                  <a:pt x="0" y="0"/>
                </a:moveTo>
                <a:lnTo>
                  <a:pt x="11903190" y="0"/>
                </a:lnTo>
                <a:lnTo>
                  <a:pt x="11903190" y="6354240"/>
                </a:lnTo>
                <a:lnTo>
                  <a:pt x="0" y="6354240"/>
                </a:lnTo>
                <a:lnTo>
                  <a:pt x="0" y="0"/>
                </a:lnTo>
                <a:close/>
              </a:path>
            </a:pathLst>
          </a:custGeom>
          <a:blipFill>
            <a:blip r:embed="rId6"/>
            <a:stretch>
              <a:fillRect l="0" t="0" r="0" b="0"/>
            </a:stretch>
          </a:blipFill>
        </p:spPr>
      </p:sp>
      <p:sp>
        <p:nvSpPr>
          <p:cNvPr name="TextBox 23" id="23"/>
          <p:cNvSpPr txBox="true"/>
          <p:nvPr/>
        </p:nvSpPr>
        <p:spPr>
          <a:xfrm rot="0">
            <a:off x="616000" y="236105"/>
            <a:ext cx="15911620" cy="1065022"/>
          </a:xfrm>
          <a:prstGeom prst="rect">
            <a:avLst/>
          </a:prstGeom>
        </p:spPr>
        <p:txBody>
          <a:bodyPr anchor="t" rtlCol="false" tIns="0" lIns="0" bIns="0" rIns="0">
            <a:spAutoFit/>
          </a:bodyPr>
          <a:lstStyle/>
          <a:p>
            <a:pPr algn="just" marL="0" indent="0" lvl="0">
              <a:lnSpc>
                <a:spcPts val="3944"/>
              </a:lnSpc>
              <a:spcBef>
                <a:spcPct val="0"/>
              </a:spcBef>
            </a:pPr>
            <a:r>
              <a:rPr lang="en-US" b="true" sz="3400">
                <a:solidFill>
                  <a:srgbClr val="134E1A"/>
                </a:solidFill>
                <a:latin typeface="Akzidenz-Grotesk Heavy"/>
                <a:ea typeface="Akzidenz-Grotesk Heavy"/>
                <a:cs typeface="Akzidenz-Grotesk Heavy"/>
                <a:sym typeface="Akzidenz-Grotesk Heavy"/>
              </a:rPr>
              <a:t>Q1. Which food prod</a:t>
            </a:r>
            <a:r>
              <a:rPr lang="en-US" b="true" sz="3400" strike="noStrike" u="none">
                <a:solidFill>
                  <a:srgbClr val="134E1A"/>
                </a:solidFill>
                <a:latin typeface="Akzidenz-Grotesk Heavy"/>
                <a:ea typeface="Akzidenz-Grotesk Heavy"/>
                <a:cs typeface="Akzidenz-Grotesk Heavy"/>
                <a:sym typeface="Akzidenz-Grotesk Heavy"/>
              </a:rPr>
              <a:t>ucts have the highest overall carbon footprint (total emissions per kg)?</a:t>
            </a:r>
          </a:p>
        </p:txBody>
      </p:sp>
      <p:sp>
        <p:nvSpPr>
          <p:cNvPr name="TextBox 24" id="24"/>
          <p:cNvSpPr txBox="true"/>
          <p:nvPr/>
        </p:nvSpPr>
        <p:spPr>
          <a:xfrm rot="0">
            <a:off x="2593390" y="8839836"/>
            <a:ext cx="12051093" cy="789303"/>
          </a:xfrm>
          <a:prstGeom prst="rect">
            <a:avLst/>
          </a:prstGeom>
        </p:spPr>
        <p:txBody>
          <a:bodyPr anchor="t" rtlCol="false" tIns="0" lIns="0" bIns="0" rIns="0">
            <a:spAutoFit/>
          </a:bodyPr>
          <a:lstStyle/>
          <a:p>
            <a:pPr algn="just" marL="0" indent="0" lvl="0">
              <a:lnSpc>
                <a:spcPts val="3220"/>
              </a:lnSpc>
              <a:spcBef>
                <a:spcPct val="0"/>
              </a:spcBef>
            </a:pPr>
            <a:r>
              <a:rPr lang="en-US" b="true" sz="2300">
                <a:solidFill>
                  <a:srgbClr val="322A2A"/>
                </a:solidFill>
                <a:latin typeface="Aileron Ultra-Bold"/>
                <a:ea typeface="Aileron Ultra-Bold"/>
                <a:cs typeface="Aileron Ultra-Bold"/>
                <a:sym typeface="Aileron Ultra-Bold"/>
              </a:rPr>
              <a:t>S</a:t>
            </a:r>
            <a:r>
              <a:rPr lang="en-US" b="true" sz="2300" strike="noStrike" u="none">
                <a:solidFill>
                  <a:srgbClr val="322A2A"/>
                </a:solidFill>
                <a:latin typeface="Aileron Ultra-Bold"/>
                <a:ea typeface="Aileron Ultra-Bold"/>
                <a:cs typeface="Aileron Ultra-Bold"/>
                <a:sym typeface="Aileron Ultra-Bold"/>
              </a:rPr>
              <a:t>hifting diets away from high-emission foods could dramatically reduce environmental impacts.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3874850" y="7868912"/>
            <a:ext cx="6768900" cy="67689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8EE"/>
            </a:solidFill>
            <a:ln cap="sq">
              <a:no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TextBox 5" id="5"/>
          <p:cNvSpPr txBox="true"/>
          <p:nvPr/>
        </p:nvSpPr>
        <p:spPr>
          <a:xfrm rot="0">
            <a:off x="153995" y="409448"/>
            <a:ext cx="17980009" cy="1045464"/>
          </a:xfrm>
          <a:prstGeom prst="rect">
            <a:avLst/>
          </a:prstGeom>
        </p:spPr>
        <p:txBody>
          <a:bodyPr anchor="t" rtlCol="false" tIns="0" lIns="0" bIns="0" rIns="0">
            <a:spAutoFit/>
          </a:bodyPr>
          <a:lstStyle/>
          <a:p>
            <a:pPr algn="l" marL="0" indent="0" lvl="0">
              <a:lnSpc>
                <a:spcPts val="3828"/>
              </a:lnSpc>
              <a:spcBef>
                <a:spcPct val="0"/>
              </a:spcBef>
            </a:pPr>
            <a:r>
              <a:rPr lang="en-US" b="true" sz="3300">
                <a:solidFill>
                  <a:srgbClr val="134E1A"/>
                </a:solidFill>
                <a:latin typeface="Akzidenz-Grotesk Heavy"/>
                <a:ea typeface="Akzidenz-Grotesk Heavy"/>
                <a:cs typeface="Akzidenz-Grotesk Heavy"/>
                <a:sym typeface="Akzidenz-Grotesk Heavy"/>
              </a:rPr>
              <a:t>Q2. How do plant-bas</a:t>
            </a:r>
            <a:r>
              <a:rPr lang="en-US" b="true" sz="3300" strike="noStrike" u="none">
                <a:solidFill>
                  <a:srgbClr val="134E1A"/>
                </a:solidFill>
                <a:latin typeface="Akzidenz-Grotesk Heavy"/>
                <a:ea typeface="Akzidenz-Grotesk Heavy"/>
                <a:cs typeface="Akzidenz-Grotesk Heavy"/>
                <a:sym typeface="Akzidenz-Grotesk Heavy"/>
              </a:rPr>
              <a:t>ed foods compare to animal-based foods in terms of total environmental impact?</a:t>
            </a:r>
          </a:p>
        </p:txBody>
      </p:sp>
      <p:sp>
        <p:nvSpPr>
          <p:cNvPr name="AutoShape 6" id="6"/>
          <p:cNvSpPr/>
          <p:nvPr/>
        </p:nvSpPr>
        <p:spPr>
          <a:xfrm>
            <a:off x="17257671" y="-409481"/>
            <a:ext cx="0" cy="7754706"/>
          </a:xfrm>
          <a:prstGeom prst="line">
            <a:avLst/>
          </a:prstGeom>
          <a:ln cap="flat" w="38100">
            <a:solidFill>
              <a:srgbClr val="859F3D"/>
            </a:solidFill>
            <a:prstDash val="solid"/>
            <a:headEnd type="oval" len="lg" w="lg"/>
            <a:tailEnd type="oval" len="lg" w="lg"/>
          </a:ln>
        </p:spPr>
      </p:sp>
      <p:sp>
        <p:nvSpPr>
          <p:cNvPr name="Freeform 7" id="7"/>
          <p:cNvSpPr/>
          <p:nvPr/>
        </p:nvSpPr>
        <p:spPr>
          <a:xfrm flipH="false" flipV="false" rot="5400000">
            <a:off x="17217112" y="382791"/>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91714" y="1680793"/>
            <a:ext cx="9251804" cy="6923458"/>
          </a:xfrm>
          <a:custGeom>
            <a:avLst/>
            <a:gdLst/>
            <a:ahLst/>
            <a:cxnLst/>
            <a:rect r="r" b="b" t="t" l="l"/>
            <a:pathLst>
              <a:path h="6923458" w="9251804">
                <a:moveTo>
                  <a:pt x="0" y="0"/>
                </a:moveTo>
                <a:lnTo>
                  <a:pt x="9251804" y="0"/>
                </a:lnTo>
                <a:lnTo>
                  <a:pt x="9251804" y="6923459"/>
                </a:lnTo>
                <a:lnTo>
                  <a:pt x="0" y="6923459"/>
                </a:lnTo>
                <a:lnTo>
                  <a:pt x="0" y="0"/>
                </a:lnTo>
                <a:close/>
              </a:path>
            </a:pathLst>
          </a:custGeom>
          <a:blipFill>
            <a:blip r:embed="rId4"/>
            <a:stretch>
              <a:fillRect l="0" t="0" r="-950" b="0"/>
            </a:stretch>
          </a:blipFill>
        </p:spPr>
      </p:sp>
      <p:sp>
        <p:nvSpPr>
          <p:cNvPr name="TextBox 9" id="9"/>
          <p:cNvSpPr txBox="true"/>
          <p:nvPr/>
        </p:nvSpPr>
        <p:spPr>
          <a:xfrm rot="0">
            <a:off x="10074555" y="2210522"/>
            <a:ext cx="6849294" cy="4669384"/>
          </a:xfrm>
          <a:prstGeom prst="rect">
            <a:avLst/>
          </a:prstGeom>
        </p:spPr>
        <p:txBody>
          <a:bodyPr anchor="t" rtlCol="false" tIns="0" lIns="0" bIns="0" rIns="0">
            <a:spAutoFit/>
          </a:bodyPr>
          <a:lstStyle/>
          <a:p>
            <a:pPr algn="just" marL="510740"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Meat (23.7 kg CO₂-eq/kg) has by far the highest average emissions, followed by Beverages/Other (12.2) and Dairy &amp; Eggs (9.5).</a:t>
            </a:r>
          </a:p>
          <a:p>
            <a:pPr algn="just" marL="510740"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Plant-based foods (fruits, vegetables, grains, legumes, nuts) have very low emissions, often under 2 kg CO₂-eq/kg.</a:t>
            </a:r>
          </a:p>
          <a:p>
            <a:pPr algn="just" marL="510740"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Clear gap: animal-based categories produce 5–20× more emissions than plant-based.</a:t>
            </a:r>
          </a:p>
          <a:p>
            <a:pPr algn="just">
              <a:lnSpc>
                <a:spcPts val="3942"/>
              </a:lnSpc>
            </a:pPr>
          </a:p>
        </p:txBody>
      </p:sp>
      <p:sp>
        <p:nvSpPr>
          <p:cNvPr name="TextBox 10" id="10"/>
          <p:cNvSpPr txBox="true"/>
          <p:nvPr/>
        </p:nvSpPr>
        <p:spPr>
          <a:xfrm rot="0">
            <a:off x="776823" y="9210675"/>
            <a:ext cx="12722379" cy="789303"/>
          </a:xfrm>
          <a:prstGeom prst="rect">
            <a:avLst/>
          </a:prstGeom>
        </p:spPr>
        <p:txBody>
          <a:bodyPr anchor="t" rtlCol="false" tIns="0" lIns="0" bIns="0" rIns="0">
            <a:spAutoFit/>
          </a:bodyPr>
          <a:lstStyle/>
          <a:p>
            <a:pPr algn="just">
              <a:lnSpc>
                <a:spcPts val="3220"/>
              </a:lnSpc>
            </a:pPr>
            <a:r>
              <a:rPr lang="en-US" sz="2300" b="true">
                <a:solidFill>
                  <a:srgbClr val="322A2A"/>
                </a:solidFill>
                <a:latin typeface="Aileron Bold"/>
                <a:ea typeface="Aileron Bold"/>
                <a:cs typeface="Aileron Bold"/>
                <a:sym typeface="Aileron Bold"/>
              </a:rPr>
              <a:t>Shifting diets toward plant-based foods offers significant potential to reduce the overall carbon footprint of food production.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2519190" y="2108277"/>
            <a:ext cx="6523106" cy="6070447"/>
            <a:chOff x="0" y="0"/>
            <a:chExt cx="1718020" cy="1598801"/>
          </a:xfrm>
        </p:grpSpPr>
        <p:sp>
          <p:nvSpPr>
            <p:cNvPr name="Freeform 3" id="3"/>
            <p:cNvSpPr/>
            <p:nvPr/>
          </p:nvSpPr>
          <p:spPr>
            <a:xfrm flipH="false" flipV="false" rot="0">
              <a:off x="0" y="0"/>
              <a:ext cx="1718020" cy="1598801"/>
            </a:xfrm>
            <a:custGeom>
              <a:avLst/>
              <a:gdLst/>
              <a:ahLst/>
              <a:cxnLst/>
              <a:rect r="r" b="b" t="t" l="l"/>
              <a:pathLst>
                <a:path h="1598801" w="1718020">
                  <a:moveTo>
                    <a:pt x="0" y="0"/>
                  </a:moveTo>
                  <a:lnTo>
                    <a:pt x="1718020" y="0"/>
                  </a:lnTo>
                  <a:lnTo>
                    <a:pt x="1718020" y="1598801"/>
                  </a:lnTo>
                  <a:lnTo>
                    <a:pt x="0" y="1598801"/>
                  </a:lnTo>
                  <a:close/>
                </a:path>
              </a:pathLst>
            </a:custGeom>
            <a:solidFill>
              <a:srgbClr val="F5F8EE"/>
            </a:solidFill>
            <a:ln cap="sq">
              <a:noFill/>
              <a:prstDash val="solid"/>
              <a:miter/>
            </a:ln>
          </p:spPr>
        </p:sp>
        <p:sp>
          <p:nvSpPr>
            <p:cNvPr name="TextBox 4" id="4"/>
            <p:cNvSpPr txBox="true"/>
            <p:nvPr/>
          </p:nvSpPr>
          <p:spPr>
            <a:xfrm>
              <a:off x="0" y="-57150"/>
              <a:ext cx="1718020" cy="1655951"/>
            </a:xfrm>
            <a:prstGeom prst="rect">
              <a:avLst/>
            </a:prstGeom>
          </p:spPr>
          <p:txBody>
            <a:bodyPr anchor="ctr" rtlCol="false" tIns="50800" lIns="50800" bIns="50800" rIns="50800"/>
            <a:lstStyle/>
            <a:p>
              <a:pPr algn="ctr" marL="0" indent="0" lvl="0">
                <a:lnSpc>
                  <a:spcPts val="3500"/>
                </a:lnSpc>
                <a:spcBef>
                  <a:spcPct val="0"/>
                </a:spcBef>
              </a:pPr>
            </a:p>
          </p:txBody>
        </p:sp>
      </p:grpSp>
      <p:grpSp>
        <p:nvGrpSpPr>
          <p:cNvPr name="Group 5" id="5"/>
          <p:cNvGrpSpPr/>
          <p:nvPr/>
        </p:nvGrpSpPr>
        <p:grpSpPr>
          <a:xfrm rot="0">
            <a:off x="12974222" y="3054179"/>
            <a:ext cx="874849" cy="874849"/>
            <a:chOff x="0" y="0"/>
            <a:chExt cx="230413" cy="230413"/>
          </a:xfrm>
        </p:grpSpPr>
        <p:sp>
          <p:nvSpPr>
            <p:cNvPr name="Freeform 6" id="6"/>
            <p:cNvSpPr/>
            <p:nvPr/>
          </p:nvSpPr>
          <p:spPr>
            <a:xfrm flipH="false" flipV="false" rot="0">
              <a:off x="0" y="0"/>
              <a:ext cx="230413" cy="230413"/>
            </a:xfrm>
            <a:custGeom>
              <a:avLst/>
              <a:gdLst/>
              <a:ahLst/>
              <a:cxnLst/>
              <a:rect r="r" b="b" t="t" l="l"/>
              <a:pathLst>
                <a:path h="230413" w="230413">
                  <a:moveTo>
                    <a:pt x="0" y="0"/>
                  </a:moveTo>
                  <a:lnTo>
                    <a:pt x="230413" y="0"/>
                  </a:lnTo>
                  <a:lnTo>
                    <a:pt x="230413" y="230413"/>
                  </a:lnTo>
                  <a:lnTo>
                    <a:pt x="0" y="230413"/>
                  </a:lnTo>
                  <a:close/>
                </a:path>
              </a:pathLst>
            </a:custGeom>
            <a:solidFill>
              <a:srgbClr val="577550"/>
            </a:solidFill>
          </p:spPr>
        </p:sp>
        <p:sp>
          <p:nvSpPr>
            <p:cNvPr name="TextBox 7" id="7"/>
            <p:cNvSpPr txBox="true"/>
            <p:nvPr/>
          </p:nvSpPr>
          <p:spPr>
            <a:xfrm>
              <a:off x="0" y="-57150"/>
              <a:ext cx="230413" cy="287563"/>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0">
            <a:off x="13265383" y="3272935"/>
            <a:ext cx="292528" cy="437338"/>
          </a:xfrm>
          <a:custGeom>
            <a:avLst/>
            <a:gdLst/>
            <a:ahLst/>
            <a:cxnLst/>
            <a:rect r="r" b="b" t="t" l="l"/>
            <a:pathLst>
              <a:path h="437338" w="292528">
                <a:moveTo>
                  <a:pt x="0" y="0"/>
                </a:moveTo>
                <a:lnTo>
                  <a:pt x="292528" y="0"/>
                </a:lnTo>
                <a:lnTo>
                  <a:pt x="292528" y="437338"/>
                </a:lnTo>
                <a:lnTo>
                  <a:pt x="0" y="43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2935322" y="4960909"/>
            <a:ext cx="814284" cy="814284"/>
            <a:chOff x="0" y="0"/>
            <a:chExt cx="230413" cy="230413"/>
          </a:xfrm>
        </p:grpSpPr>
        <p:sp>
          <p:nvSpPr>
            <p:cNvPr name="Freeform 10" id="10"/>
            <p:cNvSpPr/>
            <p:nvPr/>
          </p:nvSpPr>
          <p:spPr>
            <a:xfrm flipH="false" flipV="false" rot="0">
              <a:off x="0" y="0"/>
              <a:ext cx="230413" cy="230413"/>
            </a:xfrm>
            <a:custGeom>
              <a:avLst/>
              <a:gdLst/>
              <a:ahLst/>
              <a:cxnLst/>
              <a:rect r="r" b="b" t="t" l="l"/>
              <a:pathLst>
                <a:path h="230413" w="230413">
                  <a:moveTo>
                    <a:pt x="0" y="0"/>
                  </a:moveTo>
                  <a:lnTo>
                    <a:pt x="230413" y="0"/>
                  </a:lnTo>
                  <a:lnTo>
                    <a:pt x="230413" y="230413"/>
                  </a:lnTo>
                  <a:lnTo>
                    <a:pt x="0" y="230413"/>
                  </a:lnTo>
                  <a:close/>
                </a:path>
              </a:pathLst>
            </a:custGeom>
            <a:solidFill>
              <a:srgbClr val="577550"/>
            </a:solidFill>
          </p:spPr>
        </p:sp>
        <p:sp>
          <p:nvSpPr>
            <p:cNvPr name="TextBox 11" id="11"/>
            <p:cNvSpPr txBox="true"/>
            <p:nvPr/>
          </p:nvSpPr>
          <p:spPr>
            <a:xfrm>
              <a:off x="0" y="-57150"/>
              <a:ext cx="230413" cy="287563"/>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13206326" y="5164520"/>
            <a:ext cx="272276" cy="407062"/>
          </a:xfrm>
          <a:custGeom>
            <a:avLst/>
            <a:gdLst/>
            <a:ahLst/>
            <a:cxnLst/>
            <a:rect r="r" b="b" t="t" l="l"/>
            <a:pathLst>
              <a:path h="407062" w="272276">
                <a:moveTo>
                  <a:pt x="0" y="0"/>
                </a:moveTo>
                <a:lnTo>
                  <a:pt x="272276" y="0"/>
                </a:lnTo>
                <a:lnTo>
                  <a:pt x="272276" y="407062"/>
                </a:lnTo>
                <a:lnTo>
                  <a:pt x="0" y="407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2935322" y="6611030"/>
            <a:ext cx="874849" cy="874849"/>
            <a:chOff x="0" y="0"/>
            <a:chExt cx="230413" cy="230413"/>
          </a:xfrm>
        </p:grpSpPr>
        <p:sp>
          <p:nvSpPr>
            <p:cNvPr name="Freeform 14" id="14"/>
            <p:cNvSpPr/>
            <p:nvPr/>
          </p:nvSpPr>
          <p:spPr>
            <a:xfrm flipH="false" flipV="false" rot="0">
              <a:off x="0" y="0"/>
              <a:ext cx="230413" cy="230413"/>
            </a:xfrm>
            <a:custGeom>
              <a:avLst/>
              <a:gdLst/>
              <a:ahLst/>
              <a:cxnLst/>
              <a:rect r="r" b="b" t="t" l="l"/>
              <a:pathLst>
                <a:path h="230413" w="230413">
                  <a:moveTo>
                    <a:pt x="0" y="0"/>
                  </a:moveTo>
                  <a:lnTo>
                    <a:pt x="230413" y="0"/>
                  </a:lnTo>
                  <a:lnTo>
                    <a:pt x="230413" y="230413"/>
                  </a:lnTo>
                  <a:lnTo>
                    <a:pt x="0" y="230413"/>
                  </a:lnTo>
                  <a:close/>
                </a:path>
              </a:pathLst>
            </a:custGeom>
            <a:solidFill>
              <a:srgbClr val="577550"/>
            </a:solidFill>
          </p:spPr>
        </p:sp>
        <p:sp>
          <p:nvSpPr>
            <p:cNvPr name="TextBox 15" id="15"/>
            <p:cNvSpPr txBox="true"/>
            <p:nvPr/>
          </p:nvSpPr>
          <p:spPr>
            <a:xfrm>
              <a:off x="0" y="-57150"/>
              <a:ext cx="230413" cy="287563"/>
            </a:xfrm>
            <a:prstGeom prst="rect">
              <a:avLst/>
            </a:prstGeom>
          </p:spPr>
          <p:txBody>
            <a:bodyPr anchor="ctr" rtlCol="false" tIns="50800" lIns="50800" bIns="50800" rIns="50800"/>
            <a:lstStyle/>
            <a:p>
              <a:pPr algn="ctr">
                <a:lnSpc>
                  <a:spcPts val="3500"/>
                </a:lnSpc>
              </a:pPr>
            </a:p>
          </p:txBody>
        </p:sp>
      </p:grpSp>
      <p:sp>
        <p:nvSpPr>
          <p:cNvPr name="Freeform 16" id="16"/>
          <p:cNvSpPr/>
          <p:nvPr/>
        </p:nvSpPr>
        <p:spPr>
          <a:xfrm flipH="false" flipV="false" rot="0">
            <a:off x="13226483" y="6829786"/>
            <a:ext cx="292528" cy="437338"/>
          </a:xfrm>
          <a:custGeom>
            <a:avLst/>
            <a:gdLst/>
            <a:ahLst/>
            <a:cxnLst/>
            <a:rect r="r" b="b" t="t" l="l"/>
            <a:pathLst>
              <a:path h="437338" w="292528">
                <a:moveTo>
                  <a:pt x="0" y="0"/>
                </a:moveTo>
                <a:lnTo>
                  <a:pt x="292528" y="0"/>
                </a:lnTo>
                <a:lnTo>
                  <a:pt x="292528" y="437338"/>
                </a:lnTo>
                <a:lnTo>
                  <a:pt x="0" y="43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7" id="17"/>
          <p:cNvSpPr/>
          <p:nvPr/>
        </p:nvSpPr>
        <p:spPr>
          <a:xfrm flipV="true">
            <a:off x="0" y="9896378"/>
            <a:ext cx="7754706" cy="0"/>
          </a:xfrm>
          <a:prstGeom prst="line">
            <a:avLst/>
          </a:prstGeom>
          <a:ln cap="flat" w="38100">
            <a:solidFill>
              <a:srgbClr val="859F3D"/>
            </a:solidFill>
            <a:prstDash val="solid"/>
            <a:headEnd type="oval" len="lg" w="lg"/>
            <a:tailEnd type="oval" len="lg" w="lg"/>
          </a:ln>
        </p:spPr>
      </p:sp>
      <p:sp>
        <p:nvSpPr>
          <p:cNvPr name="Freeform 18" id="18"/>
          <p:cNvSpPr/>
          <p:nvPr/>
        </p:nvSpPr>
        <p:spPr>
          <a:xfrm flipH="false" flipV="false" rot="0">
            <a:off x="616000" y="9020044"/>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162583" y="1983857"/>
            <a:ext cx="9926188" cy="6361326"/>
          </a:xfrm>
          <a:custGeom>
            <a:avLst/>
            <a:gdLst/>
            <a:ahLst/>
            <a:cxnLst/>
            <a:rect r="r" b="b" t="t" l="l"/>
            <a:pathLst>
              <a:path h="6361326" w="9926188">
                <a:moveTo>
                  <a:pt x="0" y="0"/>
                </a:moveTo>
                <a:lnTo>
                  <a:pt x="9926188" y="0"/>
                </a:lnTo>
                <a:lnTo>
                  <a:pt x="9926188" y="6361326"/>
                </a:lnTo>
                <a:lnTo>
                  <a:pt x="0" y="6361326"/>
                </a:lnTo>
                <a:lnTo>
                  <a:pt x="0" y="0"/>
                </a:lnTo>
                <a:close/>
              </a:path>
            </a:pathLst>
          </a:custGeom>
          <a:blipFill>
            <a:blip r:embed="rId6"/>
            <a:stretch>
              <a:fillRect l="0" t="0" r="0" b="0"/>
            </a:stretch>
          </a:blipFill>
        </p:spPr>
      </p:sp>
      <p:sp>
        <p:nvSpPr>
          <p:cNvPr name="TextBox 20" id="20"/>
          <p:cNvSpPr txBox="true"/>
          <p:nvPr/>
        </p:nvSpPr>
        <p:spPr>
          <a:xfrm rot="0">
            <a:off x="14067529" y="2942622"/>
            <a:ext cx="4161122" cy="1589403"/>
          </a:xfrm>
          <a:prstGeom prst="rect">
            <a:avLst/>
          </a:prstGeom>
        </p:spPr>
        <p:txBody>
          <a:bodyPr anchor="t" rtlCol="false" tIns="0" lIns="0" bIns="0" rIns="0">
            <a:spAutoFit/>
          </a:bodyPr>
          <a:lstStyle/>
          <a:p>
            <a:pPr algn="l" marL="496585" indent="-248293" lvl="1">
              <a:lnSpc>
                <a:spcPts val="3220"/>
              </a:lnSpc>
              <a:buFont typeface="Arial"/>
              <a:buChar char="•"/>
            </a:pPr>
            <a:r>
              <a:rPr lang="en-US" b="true" sz="2300">
                <a:solidFill>
                  <a:srgbClr val="134E1A"/>
                </a:solidFill>
                <a:latin typeface="Aileron Bold"/>
                <a:ea typeface="Aileron Bold"/>
                <a:cs typeface="Aileron Bold"/>
                <a:sym typeface="Aileron Bold"/>
              </a:rPr>
              <a:t>The farm stage is the largest contributor to emissions (3.5 kg CO₂-eq on average).</a:t>
            </a:r>
          </a:p>
        </p:txBody>
      </p:sp>
      <p:sp>
        <p:nvSpPr>
          <p:cNvPr name="TextBox 21" id="21"/>
          <p:cNvSpPr txBox="true"/>
          <p:nvPr/>
        </p:nvSpPr>
        <p:spPr>
          <a:xfrm rot="0">
            <a:off x="14008180" y="4913284"/>
            <a:ext cx="4279820" cy="1189355"/>
          </a:xfrm>
          <a:prstGeom prst="rect">
            <a:avLst/>
          </a:prstGeom>
        </p:spPr>
        <p:txBody>
          <a:bodyPr anchor="t" rtlCol="false" tIns="0" lIns="0" bIns="0" rIns="0">
            <a:spAutoFit/>
          </a:bodyPr>
          <a:lstStyle/>
          <a:p>
            <a:pPr algn="l">
              <a:lnSpc>
                <a:spcPts val="3220"/>
              </a:lnSpc>
            </a:pPr>
            <a:r>
              <a:rPr lang="en-US" sz="2300" b="true">
                <a:solidFill>
                  <a:srgbClr val="134E1A"/>
                </a:solidFill>
                <a:latin typeface="Aileron Bold"/>
                <a:ea typeface="Aileron Bold"/>
                <a:cs typeface="Aileron Bold"/>
                <a:sym typeface="Aileron Bold"/>
              </a:rPr>
              <a:t>Land use change also has a significant impact (1.3 kg CO₂-eq).</a:t>
            </a:r>
          </a:p>
        </p:txBody>
      </p:sp>
      <p:sp>
        <p:nvSpPr>
          <p:cNvPr name="TextBox 22" id="22"/>
          <p:cNvSpPr txBox="true"/>
          <p:nvPr/>
        </p:nvSpPr>
        <p:spPr>
          <a:xfrm rot="0">
            <a:off x="14087977" y="6563405"/>
            <a:ext cx="4140674" cy="1989453"/>
          </a:xfrm>
          <a:prstGeom prst="rect">
            <a:avLst/>
          </a:prstGeom>
        </p:spPr>
        <p:txBody>
          <a:bodyPr anchor="t" rtlCol="false" tIns="0" lIns="0" bIns="0" rIns="0">
            <a:spAutoFit/>
          </a:bodyPr>
          <a:lstStyle/>
          <a:p>
            <a:pPr algn="l">
              <a:lnSpc>
                <a:spcPts val="3220"/>
              </a:lnSpc>
            </a:pPr>
            <a:r>
              <a:rPr lang="en-US" sz="2300" b="true">
                <a:solidFill>
                  <a:srgbClr val="134E1A"/>
                </a:solidFill>
                <a:latin typeface="Aileron Bold"/>
                <a:ea typeface="Aileron Bold"/>
                <a:cs typeface="Aileron Bold"/>
                <a:sym typeface="Aileron Bold"/>
              </a:rPr>
              <a:t>Other stages (animal feed, processing, transport, packaging, retail) contribute much smaller amounts by comparison.</a:t>
            </a:r>
          </a:p>
        </p:txBody>
      </p:sp>
      <p:sp>
        <p:nvSpPr>
          <p:cNvPr name="TextBox 23" id="23"/>
          <p:cNvSpPr txBox="true"/>
          <p:nvPr/>
        </p:nvSpPr>
        <p:spPr>
          <a:xfrm rot="0">
            <a:off x="616000" y="236105"/>
            <a:ext cx="15911620" cy="1065022"/>
          </a:xfrm>
          <a:prstGeom prst="rect">
            <a:avLst/>
          </a:prstGeom>
        </p:spPr>
        <p:txBody>
          <a:bodyPr anchor="t" rtlCol="false" tIns="0" lIns="0" bIns="0" rIns="0">
            <a:spAutoFit/>
          </a:bodyPr>
          <a:lstStyle/>
          <a:p>
            <a:pPr algn="just" marL="0" indent="0" lvl="0">
              <a:lnSpc>
                <a:spcPts val="3944"/>
              </a:lnSpc>
              <a:spcBef>
                <a:spcPct val="0"/>
              </a:spcBef>
            </a:pPr>
            <a:r>
              <a:rPr lang="en-US" b="true" sz="3400">
                <a:solidFill>
                  <a:srgbClr val="134E1A"/>
                </a:solidFill>
                <a:latin typeface="Akzidenz-Grotesk Heavy"/>
                <a:ea typeface="Akzidenz-Grotesk Heavy"/>
                <a:cs typeface="Akzidenz-Grotesk Heavy"/>
                <a:sym typeface="Akzidenz-Grotesk Heavy"/>
              </a:rPr>
              <a:t>Q3. Which </a:t>
            </a:r>
            <a:r>
              <a:rPr lang="en-US" b="true" sz="3400" strike="noStrike" u="none">
                <a:solidFill>
                  <a:srgbClr val="134E1A"/>
                </a:solidFill>
                <a:latin typeface="Akzidenz-Grotesk Heavy"/>
                <a:ea typeface="Akzidenz-Grotesk Heavy"/>
                <a:cs typeface="Akzidenz-Grotesk Heavy"/>
                <a:sym typeface="Akzidenz-Grotesk Heavy"/>
              </a:rPr>
              <a:t>stage of the food lifecycle contributes most to emissions across different foods?</a:t>
            </a:r>
          </a:p>
        </p:txBody>
      </p:sp>
      <p:sp>
        <p:nvSpPr>
          <p:cNvPr name="TextBox 24" id="24"/>
          <p:cNvSpPr txBox="true"/>
          <p:nvPr/>
        </p:nvSpPr>
        <p:spPr>
          <a:xfrm rot="0">
            <a:off x="2593390" y="8839836"/>
            <a:ext cx="12808017" cy="789303"/>
          </a:xfrm>
          <a:prstGeom prst="rect">
            <a:avLst/>
          </a:prstGeom>
        </p:spPr>
        <p:txBody>
          <a:bodyPr anchor="t" rtlCol="false" tIns="0" lIns="0" bIns="0" rIns="0">
            <a:spAutoFit/>
          </a:bodyPr>
          <a:lstStyle/>
          <a:p>
            <a:pPr algn="just" marL="0" indent="0" lvl="0">
              <a:lnSpc>
                <a:spcPts val="3220"/>
              </a:lnSpc>
              <a:spcBef>
                <a:spcPct val="0"/>
              </a:spcBef>
            </a:pPr>
            <a:r>
              <a:rPr lang="en-US" b="true" sz="2300">
                <a:solidFill>
                  <a:srgbClr val="322A2A"/>
                </a:solidFill>
                <a:latin typeface="Aileron Ultra-Bold"/>
                <a:ea typeface="Aileron Ultra-Bold"/>
                <a:cs typeface="Aileron Ultra-Bold"/>
                <a:sym typeface="Aileron Ultra-Bold"/>
              </a:rPr>
              <a:t>Ef</a:t>
            </a:r>
            <a:r>
              <a:rPr lang="en-US" b="true" sz="2300" strike="noStrike" u="none">
                <a:solidFill>
                  <a:srgbClr val="322A2A"/>
                </a:solidFill>
                <a:latin typeface="Aileron Ultra-Bold"/>
                <a:ea typeface="Aileron Ultra-Bold"/>
                <a:cs typeface="Aileron Ultra-Bold"/>
                <a:sym typeface="Aileron Ultra-Bold"/>
              </a:rPr>
              <a:t>forts to reduce food production emissions should prioritize farm-level practices and land management strategies, as they are the main drivers of environmental impact.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3874850" y="7868912"/>
            <a:ext cx="6768900" cy="67689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8EE"/>
            </a:solidFill>
            <a:ln cap="sq">
              <a:no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TextBox 5" id="5"/>
          <p:cNvSpPr txBox="true"/>
          <p:nvPr/>
        </p:nvSpPr>
        <p:spPr>
          <a:xfrm rot="0">
            <a:off x="153995" y="409448"/>
            <a:ext cx="17980009" cy="559689"/>
          </a:xfrm>
          <a:prstGeom prst="rect">
            <a:avLst/>
          </a:prstGeom>
        </p:spPr>
        <p:txBody>
          <a:bodyPr anchor="t" rtlCol="false" tIns="0" lIns="0" bIns="0" rIns="0">
            <a:spAutoFit/>
          </a:bodyPr>
          <a:lstStyle/>
          <a:p>
            <a:pPr algn="l" marL="0" indent="0" lvl="0">
              <a:lnSpc>
                <a:spcPts val="3828"/>
              </a:lnSpc>
              <a:spcBef>
                <a:spcPct val="0"/>
              </a:spcBef>
            </a:pPr>
            <a:r>
              <a:rPr lang="en-US" b="true" sz="3300">
                <a:solidFill>
                  <a:srgbClr val="134E1A"/>
                </a:solidFill>
                <a:latin typeface="Akzidenz-Grotesk Heavy"/>
                <a:ea typeface="Akzidenz-Grotesk Heavy"/>
                <a:cs typeface="Akzidenz-Grotesk Heavy"/>
                <a:sym typeface="Akzidenz-Grotesk Heavy"/>
              </a:rPr>
              <a:t>Q4. Which</a:t>
            </a:r>
            <a:r>
              <a:rPr lang="en-US" b="true" sz="3300" strike="noStrike" u="none">
                <a:solidFill>
                  <a:srgbClr val="134E1A"/>
                </a:solidFill>
                <a:latin typeface="Akzidenz-Grotesk Heavy"/>
                <a:ea typeface="Akzidenz-Grotesk Heavy"/>
                <a:cs typeface="Akzidenz-Grotesk Heavy"/>
                <a:sym typeface="Akzidenz-Grotesk Heavy"/>
              </a:rPr>
              <a:t> foods consume the most land and water resources?</a:t>
            </a:r>
          </a:p>
        </p:txBody>
      </p:sp>
      <p:sp>
        <p:nvSpPr>
          <p:cNvPr name="AutoShape 6" id="6"/>
          <p:cNvSpPr/>
          <p:nvPr/>
        </p:nvSpPr>
        <p:spPr>
          <a:xfrm flipV="true">
            <a:off x="0" y="10134634"/>
            <a:ext cx="7754706" cy="0"/>
          </a:xfrm>
          <a:prstGeom prst="line">
            <a:avLst/>
          </a:prstGeom>
          <a:ln cap="flat" w="38100">
            <a:solidFill>
              <a:srgbClr val="859F3D"/>
            </a:solidFill>
            <a:prstDash val="solid"/>
            <a:headEnd type="oval" len="lg" w="lg"/>
            <a:tailEnd type="oval" len="lg" w="lg"/>
          </a:ln>
        </p:spPr>
      </p:sp>
      <p:sp>
        <p:nvSpPr>
          <p:cNvPr name="Freeform 7" id="7"/>
          <p:cNvSpPr/>
          <p:nvPr/>
        </p:nvSpPr>
        <p:spPr>
          <a:xfrm flipH="false" flipV="false" rot="0">
            <a:off x="616000" y="9258300"/>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97272" y="1510300"/>
            <a:ext cx="11740696" cy="6247683"/>
          </a:xfrm>
          <a:custGeom>
            <a:avLst/>
            <a:gdLst/>
            <a:ahLst/>
            <a:cxnLst/>
            <a:rect r="r" b="b" t="t" l="l"/>
            <a:pathLst>
              <a:path h="6247683" w="11740696">
                <a:moveTo>
                  <a:pt x="0" y="0"/>
                </a:moveTo>
                <a:lnTo>
                  <a:pt x="11740696" y="0"/>
                </a:lnTo>
                <a:lnTo>
                  <a:pt x="11740696" y="6247684"/>
                </a:lnTo>
                <a:lnTo>
                  <a:pt x="0" y="6247684"/>
                </a:lnTo>
                <a:lnTo>
                  <a:pt x="0" y="0"/>
                </a:lnTo>
                <a:close/>
              </a:path>
            </a:pathLst>
          </a:custGeom>
          <a:blipFill>
            <a:blip r:embed="rId4"/>
            <a:stretch>
              <a:fillRect l="0" t="0" r="0" b="0"/>
            </a:stretch>
          </a:blipFill>
        </p:spPr>
      </p:sp>
      <p:sp>
        <p:nvSpPr>
          <p:cNvPr name="TextBox 9" id="9"/>
          <p:cNvSpPr txBox="true"/>
          <p:nvPr/>
        </p:nvSpPr>
        <p:spPr>
          <a:xfrm rot="0">
            <a:off x="11937968" y="1846533"/>
            <a:ext cx="6054524" cy="3832487"/>
          </a:xfrm>
          <a:prstGeom prst="rect">
            <a:avLst/>
          </a:prstGeom>
        </p:spPr>
        <p:txBody>
          <a:bodyPr anchor="t" rtlCol="false" tIns="0" lIns="0" bIns="0" rIns="0">
            <a:spAutoFit/>
          </a:bodyPr>
          <a:lstStyle/>
          <a:p>
            <a:pPr algn="just" marL="510740"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Lamb &amp; Mutton requires the most land per kilogram of product.</a:t>
            </a:r>
          </a:p>
          <a:p>
            <a:pPr algn="just" marL="510740"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Other high land-use foods: Beef (beef herd), Cheese, Dark Chocolate, and Beef (dairy herd).</a:t>
            </a:r>
          </a:p>
          <a:p>
            <a:pPr algn="just" marL="510740"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Pig Meat is close to the bottom, while Other Pulses requires the least land among the foods analyzed.</a:t>
            </a:r>
          </a:p>
          <a:p>
            <a:pPr algn="just">
              <a:lnSpc>
                <a:spcPts val="3942"/>
              </a:lnSpc>
            </a:pPr>
          </a:p>
        </p:txBody>
      </p:sp>
      <p:sp>
        <p:nvSpPr>
          <p:cNvPr name="TextBox 10" id="10"/>
          <p:cNvSpPr txBox="true"/>
          <p:nvPr/>
        </p:nvSpPr>
        <p:spPr>
          <a:xfrm rot="0">
            <a:off x="1028700" y="8468997"/>
            <a:ext cx="16230600" cy="789303"/>
          </a:xfrm>
          <a:prstGeom prst="rect">
            <a:avLst/>
          </a:prstGeom>
        </p:spPr>
        <p:txBody>
          <a:bodyPr anchor="t" rtlCol="false" tIns="0" lIns="0" bIns="0" rIns="0">
            <a:spAutoFit/>
          </a:bodyPr>
          <a:lstStyle/>
          <a:p>
            <a:pPr algn="just">
              <a:lnSpc>
                <a:spcPts val="3220"/>
              </a:lnSpc>
            </a:pPr>
            <a:r>
              <a:rPr lang="en-US" sz="2300" b="true">
                <a:solidFill>
                  <a:srgbClr val="322A2A"/>
                </a:solidFill>
                <a:latin typeface="Aileron Bold"/>
                <a:ea typeface="Aileron Bold"/>
                <a:cs typeface="Aileron Bold"/>
                <a:sym typeface="Aileron Bold"/>
              </a:rPr>
              <a:t>Land-intensive foods (like lamb, beef, and cheese) put significant pressure on ecosystems and biodiversity, highlighting the need for more sustainable protein sources.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FFA"/>
        </a:solidFill>
      </p:bgPr>
    </p:bg>
    <p:spTree>
      <p:nvGrpSpPr>
        <p:cNvPr id="1" name=""/>
        <p:cNvGrpSpPr/>
        <p:nvPr/>
      </p:nvGrpSpPr>
      <p:grpSpPr>
        <a:xfrm>
          <a:off x="0" y="0"/>
          <a:ext cx="0" cy="0"/>
          <a:chOff x="0" y="0"/>
          <a:chExt cx="0" cy="0"/>
        </a:xfrm>
      </p:grpSpPr>
      <p:grpSp>
        <p:nvGrpSpPr>
          <p:cNvPr name="Group 2" id="2"/>
          <p:cNvGrpSpPr/>
          <p:nvPr/>
        </p:nvGrpSpPr>
        <p:grpSpPr>
          <a:xfrm rot="0">
            <a:off x="13874850" y="7868912"/>
            <a:ext cx="6768900" cy="67689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8EE"/>
            </a:solidFill>
            <a:ln cap="sq">
              <a:no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AutoShape 5" id="5"/>
          <p:cNvSpPr/>
          <p:nvPr/>
        </p:nvSpPr>
        <p:spPr>
          <a:xfrm flipV="true">
            <a:off x="0" y="10134634"/>
            <a:ext cx="7754706" cy="0"/>
          </a:xfrm>
          <a:prstGeom prst="line">
            <a:avLst/>
          </a:prstGeom>
          <a:ln cap="flat" w="38100">
            <a:solidFill>
              <a:srgbClr val="859F3D"/>
            </a:solidFill>
            <a:prstDash val="solid"/>
            <a:headEnd type="oval" len="lg" w="lg"/>
            <a:tailEnd type="oval" len="lg" w="lg"/>
          </a:ln>
        </p:spPr>
      </p:sp>
      <p:sp>
        <p:nvSpPr>
          <p:cNvPr name="Freeform 6" id="6"/>
          <p:cNvSpPr/>
          <p:nvPr/>
        </p:nvSpPr>
        <p:spPr>
          <a:xfrm flipH="false" flipV="false" rot="0">
            <a:off x="616000" y="9258300"/>
            <a:ext cx="1093166" cy="740620"/>
          </a:xfrm>
          <a:custGeom>
            <a:avLst/>
            <a:gdLst/>
            <a:ahLst/>
            <a:cxnLst/>
            <a:rect r="r" b="b" t="t" l="l"/>
            <a:pathLst>
              <a:path h="740620" w="1093166">
                <a:moveTo>
                  <a:pt x="0" y="0"/>
                </a:moveTo>
                <a:lnTo>
                  <a:pt x="1093166" y="0"/>
                </a:lnTo>
                <a:lnTo>
                  <a:pt x="1093166" y="740620"/>
                </a:lnTo>
                <a:lnTo>
                  <a:pt x="0" y="740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3995" y="1606193"/>
            <a:ext cx="11726858" cy="6273372"/>
          </a:xfrm>
          <a:custGeom>
            <a:avLst/>
            <a:gdLst/>
            <a:ahLst/>
            <a:cxnLst/>
            <a:rect r="r" b="b" t="t" l="l"/>
            <a:pathLst>
              <a:path h="6273372" w="11726858">
                <a:moveTo>
                  <a:pt x="0" y="0"/>
                </a:moveTo>
                <a:lnTo>
                  <a:pt x="11726859" y="0"/>
                </a:lnTo>
                <a:lnTo>
                  <a:pt x="11726859" y="6273373"/>
                </a:lnTo>
                <a:lnTo>
                  <a:pt x="0" y="6273373"/>
                </a:lnTo>
                <a:lnTo>
                  <a:pt x="0" y="0"/>
                </a:lnTo>
                <a:close/>
              </a:path>
            </a:pathLst>
          </a:custGeom>
          <a:blipFill>
            <a:blip r:embed="rId4"/>
            <a:stretch>
              <a:fillRect l="0" t="0" r="0" b="0"/>
            </a:stretch>
          </a:blipFill>
        </p:spPr>
      </p:sp>
      <p:sp>
        <p:nvSpPr>
          <p:cNvPr name="TextBox 8" id="8"/>
          <p:cNvSpPr txBox="true"/>
          <p:nvPr/>
        </p:nvSpPr>
        <p:spPr>
          <a:xfrm rot="0">
            <a:off x="153995" y="409448"/>
            <a:ext cx="17980009" cy="559689"/>
          </a:xfrm>
          <a:prstGeom prst="rect">
            <a:avLst/>
          </a:prstGeom>
        </p:spPr>
        <p:txBody>
          <a:bodyPr anchor="t" rtlCol="false" tIns="0" lIns="0" bIns="0" rIns="0">
            <a:spAutoFit/>
          </a:bodyPr>
          <a:lstStyle/>
          <a:p>
            <a:pPr algn="l" marL="0" indent="0" lvl="0">
              <a:lnSpc>
                <a:spcPts val="3828"/>
              </a:lnSpc>
              <a:spcBef>
                <a:spcPct val="0"/>
              </a:spcBef>
            </a:pPr>
            <a:r>
              <a:rPr lang="en-US" b="true" sz="3300">
                <a:solidFill>
                  <a:srgbClr val="134E1A"/>
                </a:solidFill>
                <a:latin typeface="Akzidenz-Grotesk Heavy"/>
                <a:ea typeface="Akzidenz-Grotesk Heavy"/>
                <a:cs typeface="Akzidenz-Grotesk Heavy"/>
                <a:sym typeface="Akzidenz-Grotesk Heavy"/>
              </a:rPr>
              <a:t>Q4. Which</a:t>
            </a:r>
            <a:r>
              <a:rPr lang="en-US" b="true" sz="3300" strike="noStrike" u="none">
                <a:solidFill>
                  <a:srgbClr val="134E1A"/>
                </a:solidFill>
                <a:latin typeface="Akzidenz-Grotesk Heavy"/>
                <a:ea typeface="Akzidenz-Grotesk Heavy"/>
                <a:cs typeface="Akzidenz-Grotesk Heavy"/>
                <a:sym typeface="Akzidenz-Grotesk Heavy"/>
              </a:rPr>
              <a:t> foods consume the most land and water resources?</a:t>
            </a:r>
          </a:p>
        </p:txBody>
      </p:sp>
      <p:sp>
        <p:nvSpPr>
          <p:cNvPr name="TextBox 9" id="9"/>
          <p:cNvSpPr txBox="true"/>
          <p:nvPr/>
        </p:nvSpPr>
        <p:spPr>
          <a:xfrm rot="0">
            <a:off x="11937968" y="1846533"/>
            <a:ext cx="6054524" cy="3832487"/>
          </a:xfrm>
          <a:prstGeom prst="rect">
            <a:avLst/>
          </a:prstGeom>
        </p:spPr>
        <p:txBody>
          <a:bodyPr anchor="t" rtlCol="false" tIns="0" lIns="0" bIns="0" rIns="0">
            <a:spAutoFit/>
          </a:bodyPr>
          <a:lstStyle/>
          <a:p>
            <a:pPr algn="just" marL="510740"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Cheese has the highest freshwater use, followed by Nuts, Farmed Fish, Beef (dairy herd), Rice, and Olive Oil.</a:t>
            </a:r>
          </a:p>
          <a:p>
            <a:pPr algn="just" marL="510740"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Pig Meat ranks near the bottom of the top 10.</a:t>
            </a:r>
          </a:p>
          <a:p>
            <a:pPr algn="just" marL="510740" indent="-255370" lvl="1">
              <a:lnSpc>
                <a:spcPts val="3311"/>
              </a:lnSpc>
              <a:buFont typeface="Arial"/>
              <a:buChar char="•"/>
            </a:pPr>
            <a:r>
              <a:rPr lang="en-US" b="true" sz="2365">
                <a:solidFill>
                  <a:srgbClr val="322A2A"/>
                </a:solidFill>
                <a:latin typeface="Aileron Ultra-Bold"/>
                <a:ea typeface="Aileron Ultra-Bold"/>
                <a:cs typeface="Aileron Ultra-Bold"/>
                <a:sym typeface="Aileron Ultra-Bold"/>
              </a:rPr>
              <a:t>Beef (beef herd) surprisingly has the lowest water footprint among the top 10.</a:t>
            </a:r>
          </a:p>
          <a:p>
            <a:pPr algn="just">
              <a:lnSpc>
                <a:spcPts val="3942"/>
              </a:lnSpc>
            </a:pPr>
          </a:p>
        </p:txBody>
      </p:sp>
      <p:sp>
        <p:nvSpPr>
          <p:cNvPr name="TextBox 10" id="10"/>
          <p:cNvSpPr txBox="true"/>
          <p:nvPr/>
        </p:nvSpPr>
        <p:spPr>
          <a:xfrm rot="0">
            <a:off x="1028700" y="8468997"/>
            <a:ext cx="16230600" cy="789303"/>
          </a:xfrm>
          <a:prstGeom prst="rect">
            <a:avLst/>
          </a:prstGeom>
        </p:spPr>
        <p:txBody>
          <a:bodyPr anchor="t" rtlCol="false" tIns="0" lIns="0" bIns="0" rIns="0">
            <a:spAutoFit/>
          </a:bodyPr>
          <a:lstStyle/>
          <a:p>
            <a:pPr algn="just">
              <a:lnSpc>
                <a:spcPts val="3220"/>
              </a:lnSpc>
            </a:pPr>
            <a:r>
              <a:rPr lang="en-US" sz="2300" b="true">
                <a:solidFill>
                  <a:srgbClr val="322A2A"/>
                </a:solidFill>
                <a:latin typeface="Aileron Bold"/>
                <a:ea typeface="Aileron Bold"/>
                <a:cs typeface="Aileron Bold"/>
                <a:sym typeface="Aileron Bold"/>
              </a:rPr>
              <a:t>High water-consuming foods like cheese, nuts, and fish should be carefully managed in water-scarce regions, while lower-water alternatives could help ease pressure on freshwater supplies.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DAG0ojvRnNE</dc:identifier>
  <dcterms:modified xsi:type="dcterms:W3CDTF">2011-08-01T06:04:30Z</dcterms:modified>
  <cp:revision>1</cp:revision>
  <dc:title>TMP Data Analytics Project 3</dc:title>
</cp:coreProperties>
</file>